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9" r:id="rId2"/>
    <p:sldId id="277" r:id="rId3"/>
    <p:sldId id="281" r:id="rId4"/>
    <p:sldId id="284" r:id="rId5"/>
    <p:sldId id="285" r:id="rId6"/>
    <p:sldId id="266" r:id="rId7"/>
    <p:sldId id="272" r:id="rId8"/>
    <p:sldId id="260" r:id="rId9"/>
    <p:sldId id="279" r:id="rId10"/>
    <p:sldId id="283" r:id="rId11"/>
    <p:sldId id="280" r:id="rId12"/>
    <p:sldId id="275" r:id="rId13"/>
    <p:sldId id="286" r:id="rId14"/>
    <p:sldId id="27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9"/>
  </p:normalViewPr>
  <p:slideViewPr>
    <p:cSldViewPr snapToGrid="0" snapToObjects="1">
      <p:cViewPr varScale="1">
        <p:scale>
          <a:sx n="103" d="100"/>
          <a:sy n="103" d="100"/>
        </p:scale>
        <p:origin x="188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77BB17-E304-2840-AA5D-321233094D54}" type="doc">
      <dgm:prSet loTypeId="urn:microsoft.com/office/officeart/2005/8/layout/pyramid4" loCatId="" qsTypeId="urn:microsoft.com/office/officeart/2005/8/quickstyle/3D3" qsCatId="3D" csTypeId="urn:microsoft.com/office/officeart/2005/8/colors/accent1_2" csCatId="accent1" phldr="1"/>
      <dgm:spPr/>
      <dgm:t>
        <a:bodyPr/>
        <a:lstStyle/>
        <a:p>
          <a:endParaRPr lang="en-US"/>
        </a:p>
      </dgm:t>
    </dgm:pt>
    <dgm:pt modelId="{456E331B-82A8-D748-861D-86FCF2E51CF5}">
      <dgm:prSet phldrT="[Text]" custT="1"/>
      <dgm:spPr>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sz="1000" dirty="0"/>
            <a:t>Collaboration</a:t>
          </a:r>
        </a:p>
      </dgm:t>
    </dgm:pt>
    <dgm:pt modelId="{952D8173-0947-444F-B55C-EA9E6A55C77B}" type="parTrans" cxnId="{D75A9D6F-8545-524B-B45B-65EFBD7FC9A9}">
      <dgm:prSet/>
      <dgm:spPr/>
      <dgm:t>
        <a:bodyPr/>
        <a:lstStyle/>
        <a:p>
          <a:endParaRPr lang="en-US"/>
        </a:p>
      </dgm:t>
    </dgm:pt>
    <dgm:pt modelId="{12CEE3BE-7BA9-EB4C-B23D-1532393C2AA4}" type="sibTrans" cxnId="{D75A9D6F-8545-524B-B45B-65EFBD7FC9A9}">
      <dgm:prSet/>
      <dgm:spPr/>
      <dgm:t>
        <a:bodyPr/>
        <a:lstStyle/>
        <a:p>
          <a:endParaRPr lang="en-US"/>
        </a:p>
      </dgm:t>
    </dgm:pt>
    <dgm:pt modelId="{FF1402AB-3B47-274B-9861-24510FC7F2BA}">
      <dgm:prSet phldrT="[Text]" custT="1"/>
      <dgm:spPr/>
      <dgm:t>
        <a:bodyPr/>
        <a:lstStyle/>
        <a:p>
          <a:r>
            <a:rPr lang="en-US" sz="1000" dirty="0"/>
            <a:t>Invent creative options</a:t>
          </a:r>
        </a:p>
      </dgm:t>
    </dgm:pt>
    <dgm:pt modelId="{01C98232-470B-BA4A-A439-0CE258010394}" type="parTrans" cxnId="{99DF2AB1-BAAE-BE4E-81DB-57E07A7BF4F4}">
      <dgm:prSet/>
      <dgm:spPr/>
      <dgm:t>
        <a:bodyPr/>
        <a:lstStyle/>
        <a:p>
          <a:endParaRPr lang="en-US"/>
        </a:p>
      </dgm:t>
    </dgm:pt>
    <dgm:pt modelId="{D05EB779-40A8-0B49-BBAD-D2CAB4572C65}" type="sibTrans" cxnId="{99DF2AB1-BAAE-BE4E-81DB-57E07A7BF4F4}">
      <dgm:prSet/>
      <dgm:spPr/>
      <dgm:t>
        <a:bodyPr/>
        <a:lstStyle/>
        <a:p>
          <a:endParaRPr lang="en-US"/>
        </a:p>
      </dgm:t>
    </dgm:pt>
    <dgm:pt modelId="{FD730838-D294-6A4A-B9CA-540942CA36A6}">
      <dgm:prSet phldrT="[Text]" custT="1"/>
      <dgm:spPr>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sz="1000" dirty="0"/>
            <a:t>Connect their goals to their endowments</a:t>
          </a:r>
        </a:p>
      </dgm:t>
    </dgm:pt>
    <dgm:pt modelId="{8C12A2AB-F5BA-0249-ACA2-B182038EE0A2}" type="parTrans" cxnId="{7EFE5497-2D94-5944-8D4F-DC2EDC5C50FE}">
      <dgm:prSet/>
      <dgm:spPr/>
      <dgm:t>
        <a:bodyPr/>
        <a:lstStyle/>
        <a:p>
          <a:endParaRPr lang="en-US"/>
        </a:p>
      </dgm:t>
    </dgm:pt>
    <dgm:pt modelId="{BA5FB5EF-BA94-2041-8CCD-923DF62665C0}" type="sibTrans" cxnId="{7EFE5497-2D94-5944-8D4F-DC2EDC5C50FE}">
      <dgm:prSet/>
      <dgm:spPr/>
      <dgm:t>
        <a:bodyPr/>
        <a:lstStyle/>
        <a:p>
          <a:endParaRPr lang="en-US"/>
        </a:p>
      </dgm:t>
    </dgm:pt>
    <dgm:pt modelId="{B8156103-EC00-5040-8A2B-F2059B212A4B}">
      <dgm:prSet phldrT="[Text]" custT="1"/>
      <dgm:spPr/>
      <dgm:t>
        <a:bodyPr/>
        <a:lstStyle/>
        <a:p>
          <a:r>
            <a:rPr lang="en-US" sz="1000" dirty="0"/>
            <a:t>Understand the difference between Perception &amp; Reality</a:t>
          </a:r>
        </a:p>
      </dgm:t>
    </dgm:pt>
    <dgm:pt modelId="{5BC6201D-05AB-8E4B-B75F-748E2F0892A4}" type="parTrans" cxnId="{7519A327-D207-1742-935F-11CDD0DC1165}">
      <dgm:prSet/>
      <dgm:spPr/>
      <dgm:t>
        <a:bodyPr/>
        <a:lstStyle/>
        <a:p>
          <a:endParaRPr lang="en-US"/>
        </a:p>
      </dgm:t>
    </dgm:pt>
    <dgm:pt modelId="{8B06C50C-0CCC-0543-B976-B706C021EA87}" type="sibTrans" cxnId="{7519A327-D207-1742-935F-11CDD0DC1165}">
      <dgm:prSet/>
      <dgm:spPr/>
      <dgm:t>
        <a:bodyPr/>
        <a:lstStyle/>
        <a:p>
          <a:endParaRPr lang="en-US"/>
        </a:p>
      </dgm:t>
    </dgm:pt>
    <dgm:pt modelId="{FF5CBD79-79B4-1A41-A807-0FDB8733DAA8}">
      <dgm:prSet custT="1"/>
      <dgm:spPr>
        <a:blipFill rotWithShape="0">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sz="1000" b="1" dirty="0">
              <a:solidFill>
                <a:schemeClr val="tx1">
                  <a:lumMod val="95000"/>
                  <a:lumOff val="5000"/>
                </a:schemeClr>
              </a:solidFill>
            </a:rPr>
            <a:t>Think Long Term</a:t>
          </a:r>
        </a:p>
      </dgm:t>
    </dgm:pt>
    <dgm:pt modelId="{5CF5CF83-7D52-5F40-B6C4-4B87C4296CA4}" type="parTrans" cxnId="{49724BDB-BB63-E04C-9732-7BAC0100BBE5}">
      <dgm:prSet/>
      <dgm:spPr/>
      <dgm:t>
        <a:bodyPr/>
        <a:lstStyle/>
        <a:p>
          <a:endParaRPr lang="en-US"/>
        </a:p>
      </dgm:t>
    </dgm:pt>
    <dgm:pt modelId="{14391C51-70E9-DA45-B36A-8D57A0B71FA2}" type="sibTrans" cxnId="{49724BDB-BB63-E04C-9732-7BAC0100BBE5}">
      <dgm:prSet/>
      <dgm:spPr/>
      <dgm:t>
        <a:bodyPr/>
        <a:lstStyle/>
        <a:p>
          <a:endParaRPr lang="en-US"/>
        </a:p>
      </dgm:t>
    </dgm:pt>
    <dgm:pt modelId="{124234AE-2E54-3341-8B5E-7D7FA9F47662}">
      <dgm:prSet custT="1"/>
      <dgm:spPr/>
      <dgm:t>
        <a:bodyPr/>
        <a:lstStyle/>
        <a:p>
          <a:r>
            <a:rPr lang="en-US" sz="1000" dirty="0"/>
            <a:t>Rescope &amp; Reanalyze the task</a:t>
          </a:r>
        </a:p>
      </dgm:t>
    </dgm:pt>
    <dgm:pt modelId="{EB68E31C-ABAC-834E-952F-EDFA93960858}" type="parTrans" cxnId="{42728516-BF9C-3A40-848E-A844679F36ED}">
      <dgm:prSet/>
      <dgm:spPr/>
      <dgm:t>
        <a:bodyPr/>
        <a:lstStyle/>
        <a:p>
          <a:endParaRPr lang="en-US"/>
        </a:p>
      </dgm:t>
    </dgm:pt>
    <dgm:pt modelId="{50563188-1028-9E49-BC21-507BAB7BFFE3}" type="sibTrans" cxnId="{42728516-BF9C-3A40-848E-A844679F36ED}">
      <dgm:prSet/>
      <dgm:spPr/>
      <dgm:t>
        <a:bodyPr/>
        <a:lstStyle/>
        <a:p>
          <a:endParaRPr lang="en-US"/>
        </a:p>
      </dgm:t>
    </dgm:pt>
    <dgm:pt modelId="{212EA0FD-F04E-9642-8373-5F5B15EC667D}">
      <dgm:prSet custT="1"/>
      <dgm:spPr>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sz="1000" dirty="0"/>
            <a:t>Creating Value &amp; Claiming Value</a:t>
          </a:r>
        </a:p>
      </dgm:t>
    </dgm:pt>
    <dgm:pt modelId="{DAD04E13-1D48-824F-A578-E9B790C9A8B0}" type="parTrans" cxnId="{9B564F1F-4974-FE4F-BAA8-76EDFCB6AAA2}">
      <dgm:prSet/>
      <dgm:spPr/>
      <dgm:t>
        <a:bodyPr/>
        <a:lstStyle/>
        <a:p>
          <a:endParaRPr lang="en-US"/>
        </a:p>
      </dgm:t>
    </dgm:pt>
    <dgm:pt modelId="{FDC8887A-C387-5543-BBB9-9B2A1969BD4E}" type="sibTrans" cxnId="{9B564F1F-4974-FE4F-BAA8-76EDFCB6AAA2}">
      <dgm:prSet/>
      <dgm:spPr/>
      <dgm:t>
        <a:bodyPr/>
        <a:lstStyle/>
        <a:p>
          <a:endParaRPr lang="en-US"/>
        </a:p>
      </dgm:t>
    </dgm:pt>
    <dgm:pt modelId="{FE3D14CE-BD6C-F74A-9CCC-6DF00F7249C2}">
      <dgm:prSet custT="1"/>
      <dgm:spPr/>
      <dgm:t>
        <a:bodyPr/>
        <a:lstStyle/>
        <a:p>
          <a:r>
            <a:rPr lang="en-US" sz="1000" dirty="0"/>
            <a:t>Understand when to apply Soft &amp; Hard Power</a:t>
          </a:r>
        </a:p>
      </dgm:t>
    </dgm:pt>
    <dgm:pt modelId="{C79E4704-7A8C-9944-BADB-FAEFA579EDB6}" type="parTrans" cxnId="{1EBFC051-1456-CF41-A2F8-6F33C12A97F1}">
      <dgm:prSet/>
      <dgm:spPr/>
      <dgm:t>
        <a:bodyPr/>
        <a:lstStyle/>
        <a:p>
          <a:endParaRPr lang="en-US"/>
        </a:p>
      </dgm:t>
    </dgm:pt>
    <dgm:pt modelId="{9EA5F132-B2D0-5249-9F68-E1EED2C760A1}" type="sibTrans" cxnId="{1EBFC051-1456-CF41-A2F8-6F33C12A97F1}">
      <dgm:prSet/>
      <dgm:spPr/>
      <dgm:t>
        <a:bodyPr/>
        <a:lstStyle/>
        <a:p>
          <a:endParaRPr lang="en-US"/>
        </a:p>
      </dgm:t>
    </dgm:pt>
    <dgm:pt modelId="{9CD6F3B3-3548-AA4E-B18E-E36C2FEDAD5F}">
      <dgm:prSet custT="1"/>
      <dgm:spPr>
        <a:blipFill rotWithShape="0">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dgm:spPr>
      <dgm:t>
        <a:bodyPr/>
        <a:lstStyle/>
        <a:p>
          <a:r>
            <a:rPr lang="en-US" sz="1000" b="1" dirty="0">
              <a:solidFill>
                <a:schemeClr val="tx1">
                  <a:lumMod val="95000"/>
                  <a:lumOff val="5000"/>
                </a:schemeClr>
              </a:solidFill>
            </a:rPr>
            <a:t>Generally Builders &amp; Contributors to their Society </a:t>
          </a:r>
        </a:p>
      </dgm:t>
    </dgm:pt>
    <dgm:pt modelId="{8F31DF19-723A-D84B-BC5E-D26D0BFD02B3}" type="parTrans" cxnId="{346BAF1A-349A-DD43-BD7A-40F9620A993C}">
      <dgm:prSet/>
      <dgm:spPr/>
      <dgm:t>
        <a:bodyPr/>
        <a:lstStyle/>
        <a:p>
          <a:endParaRPr lang="en-US"/>
        </a:p>
      </dgm:t>
    </dgm:pt>
    <dgm:pt modelId="{55CD9C9C-3BEF-DF46-B27F-46A79668A7BF}" type="sibTrans" cxnId="{346BAF1A-349A-DD43-BD7A-40F9620A993C}">
      <dgm:prSet/>
      <dgm:spPr/>
      <dgm:t>
        <a:bodyPr/>
        <a:lstStyle/>
        <a:p>
          <a:endParaRPr lang="en-US"/>
        </a:p>
      </dgm:t>
    </dgm:pt>
    <dgm:pt modelId="{51481292-48B7-BF4C-A21E-AE376D21D213}" type="pres">
      <dgm:prSet presAssocID="{6F77BB17-E304-2840-AA5D-321233094D54}" presName="compositeShape" presStyleCnt="0">
        <dgm:presLayoutVars>
          <dgm:chMax val="9"/>
          <dgm:dir/>
          <dgm:resizeHandles val="exact"/>
        </dgm:presLayoutVars>
      </dgm:prSet>
      <dgm:spPr/>
    </dgm:pt>
    <dgm:pt modelId="{21FEF451-7BAC-AC4A-AD68-2C9CFB98B98D}" type="pres">
      <dgm:prSet presAssocID="{6F77BB17-E304-2840-AA5D-321233094D54}" presName="triangle1" presStyleLbl="node1" presStyleIdx="0" presStyleCnt="9" custScaleX="119360" custLinFactNeighborX="3539" custLinFactNeighborY="9727">
        <dgm:presLayoutVars>
          <dgm:bulletEnabled val="1"/>
        </dgm:presLayoutVars>
      </dgm:prSet>
      <dgm:spPr/>
    </dgm:pt>
    <dgm:pt modelId="{A324C30D-7D93-F540-8B0B-FFE58D0AAD77}" type="pres">
      <dgm:prSet presAssocID="{6F77BB17-E304-2840-AA5D-321233094D54}" presName="triangle2" presStyleLbl="node1" presStyleIdx="1" presStyleCnt="9">
        <dgm:presLayoutVars>
          <dgm:bulletEnabled val="1"/>
        </dgm:presLayoutVars>
      </dgm:prSet>
      <dgm:spPr/>
    </dgm:pt>
    <dgm:pt modelId="{0B72669F-7217-3E49-AF19-0DC8F3DAB97B}" type="pres">
      <dgm:prSet presAssocID="{6F77BB17-E304-2840-AA5D-321233094D54}" presName="triangle3" presStyleLbl="node1" presStyleIdx="2" presStyleCnt="9" custLinFactNeighborX="5306" custLinFactNeighborY="9727">
        <dgm:presLayoutVars>
          <dgm:bulletEnabled val="1"/>
        </dgm:presLayoutVars>
      </dgm:prSet>
      <dgm:spPr/>
    </dgm:pt>
    <dgm:pt modelId="{E51BF1E0-4BCD-6446-AEE7-007844C4F6FE}" type="pres">
      <dgm:prSet presAssocID="{6F77BB17-E304-2840-AA5D-321233094D54}" presName="triangle4" presStyleLbl="node1" presStyleIdx="3" presStyleCnt="9" custScaleX="121942" custLinFactNeighborX="9014" custLinFactNeighborY="2311">
        <dgm:presLayoutVars>
          <dgm:bulletEnabled val="1"/>
        </dgm:presLayoutVars>
      </dgm:prSet>
      <dgm:spPr/>
    </dgm:pt>
    <dgm:pt modelId="{203D6F48-9DCA-AC42-A539-787324D5D564}" type="pres">
      <dgm:prSet presAssocID="{6F77BB17-E304-2840-AA5D-321233094D54}" presName="triangle5" presStyleLbl="node1" presStyleIdx="4" presStyleCnt="9" custScaleX="117734" custLinFactNeighborX="884" custLinFactNeighborY="2651">
        <dgm:presLayoutVars>
          <dgm:bulletEnabled val="1"/>
        </dgm:presLayoutVars>
      </dgm:prSet>
      <dgm:spPr/>
    </dgm:pt>
    <dgm:pt modelId="{E6E92BCF-3F11-8A4A-A0D3-B341A00A812F}" type="pres">
      <dgm:prSet presAssocID="{6F77BB17-E304-2840-AA5D-321233094D54}" presName="triangle6" presStyleLbl="node1" presStyleIdx="5" presStyleCnt="9">
        <dgm:presLayoutVars>
          <dgm:bulletEnabled val="1"/>
        </dgm:presLayoutVars>
      </dgm:prSet>
      <dgm:spPr/>
    </dgm:pt>
    <dgm:pt modelId="{ED9E7671-0D4E-DC48-8A88-4029002DE3E2}" type="pres">
      <dgm:prSet presAssocID="{6F77BB17-E304-2840-AA5D-321233094D54}" presName="triangle7" presStyleLbl="node1" presStyleIdx="6" presStyleCnt="9" custScaleX="122945" custScaleY="104545">
        <dgm:presLayoutVars>
          <dgm:bulletEnabled val="1"/>
        </dgm:presLayoutVars>
      </dgm:prSet>
      <dgm:spPr/>
    </dgm:pt>
    <dgm:pt modelId="{CBF42A65-F904-AC4D-8E74-162777BFF76B}" type="pres">
      <dgm:prSet presAssocID="{6F77BB17-E304-2840-AA5D-321233094D54}" presName="triangle8" presStyleLbl="node1" presStyleIdx="7" presStyleCnt="9" custScaleX="123901" custLinFactNeighborX="13265" custLinFactNeighborY="2651">
        <dgm:presLayoutVars>
          <dgm:bulletEnabled val="1"/>
        </dgm:presLayoutVars>
      </dgm:prSet>
      <dgm:spPr/>
    </dgm:pt>
    <dgm:pt modelId="{356CA6EA-1363-4C4C-A486-7850D0213BA4}" type="pres">
      <dgm:prSet presAssocID="{6F77BB17-E304-2840-AA5D-321233094D54}" presName="triangle9" presStyleLbl="node1" presStyleIdx="8" presStyleCnt="9" custScaleX="118707" custScaleY="103030" custLinFactNeighborX="23877" custLinFactNeighborY="1136">
        <dgm:presLayoutVars>
          <dgm:bulletEnabled val="1"/>
        </dgm:presLayoutVars>
      </dgm:prSet>
      <dgm:spPr/>
    </dgm:pt>
  </dgm:ptLst>
  <dgm:cxnLst>
    <dgm:cxn modelId="{3E81C810-9192-F642-A733-633C6AD9A00F}" type="presOf" srcId="{B8156103-EC00-5040-8A2B-F2059B212A4B}" destId="{E51BF1E0-4BCD-6446-AEE7-007844C4F6FE}" srcOrd="0" destOrd="0" presId="urn:microsoft.com/office/officeart/2005/8/layout/pyramid4"/>
    <dgm:cxn modelId="{42728516-BF9C-3A40-848E-A844679F36ED}" srcId="{6F77BB17-E304-2840-AA5D-321233094D54}" destId="{124234AE-2E54-3341-8B5E-7D7FA9F47662}" srcOrd="5" destOrd="0" parTransId="{EB68E31C-ABAC-834E-952F-EDFA93960858}" sibTransId="{50563188-1028-9E49-BC21-507BAB7BFFE3}"/>
    <dgm:cxn modelId="{346BAF1A-349A-DD43-BD7A-40F9620A993C}" srcId="{6F77BB17-E304-2840-AA5D-321233094D54}" destId="{9CD6F3B3-3548-AA4E-B18E-E36C2FEDAD5F}" srcOrd="8" destOrd="0" parTransId="{8F31DF19-723A-D84B-BC5E-D26D0BFD02B3}" sibTransId="{55CD9C9C-3BEF-DF46-B27F-46A79668A7BF}"/>
    <dgm:cxn modelId="{9B564F1F-4974-FE4F-BAA8-76EDFCB6AAA2}" srcId="{6F77BB17-E304-2840-AA5D-321233094D54}" destId="{212EA0FD-F04E-9642-8373-5F5B15EC667D}" srcOrd="6" destOrd="0" parTransId="{DAD04E13-1D48-824F-A578-E9B790C9A8B0}" sibTransId="{FDC8887A-C387-5543-BBB9-9B2A1969BD4E}"/>
    <dgm:cxn modelId="{7519A327-D207-1742-935F-11CDD0DC1165}" srcId="{6F77BB17-E304-2840-AA5D-321233094D54}" destId="{B8156103-EC00-5040-8A2B-F2059B212A4B}" srcOrd="3" destOrd="0" parTransId="{5BC6201D-05AB-8E4B-B75F-748E2F0892A4}" sibTransId="{8B06C50C-0CCC-0543-B976-B706C021EA87}"/>
    <dgm:cxn modelId="{A465E13B-1103-984D-B9F9-A0D28A3A7CB0}" type="presOf" srcId="{FE3D14CE-BD6C-F74A-9CCC-6DF00F7249C2}" destId="{CBF42A65-F904-AC4D-8E74-162777BFF76B}" srcOrd="0" destOrd="0" presId="urn:microsoft.com/office/officeart/2005/8/layout/pyramid4"/>
    <dgm:cxn modelId="{6CF1083D-B285-F64A-B45B-A17F262CD504}" type="presOf" srcId="{212EA0FD-F04E-9642-8373-5F5B15EC667D}" destId="{ED9E7671-0D4E-DC48-8A88-4029002DE3E2}" srcOrd="0" destOrd="0" presId="urn:microsoft.com/office/officeart/2005/8/layout/pyramid4"/>
    <dgm:cxn modelId="{1EBFC051-1456-CF41-A2F8-6F33C12A97F1}" srcId="{6F77BB17-E304-2840-AA5D-321233094D54}" destId="{FE3D14CE-BD6C-F74A-9CCC-6DF00F7249C2}" srcOrd="7" destOrd="0" parTransId="{C79E4704-7A8C-9944-BADB-FAEFA579EDB6}" sibTransId="{9EA5F132-B2D0-5249-9F68-E1EED2C760A1}"/>
    <dgm:cxn modelId="{33803260-85A2-9143-BF57-5115709E02D3}" type="presOf" srcId="{FF5CBD79-79B4-1A41-A807-0FDB8733DAA8}" destId="{203D6F48-9DCA-AC42-A539-787324D5D564}" srcOrd="0" destOrd="0" presId="urn:microsoft.com/office/officeart/2005/8/layout/pyramid4"/>
    <dgm:cxn modelId="{BF12096D-3D35-8A46-B46D-82B7DDE10B87}" type="presOf" srcId="{456E331B-82A8-D748-861D-86FCF2E51CF5}" destId="{21FEF451-7BAC-AC4A-AD68-2C9CFB98B98D}" srcOrd="0" destOrd="0" presId="urn:microsoft.com/office/officeart/2005/8/layout/pyramid4"/>
    <dgm:cxn modelId="{D75A9D6F-8545-524B-B45B-65EFBD7FC9A9}" srcId="{6F77BB17-E304-2840-AA5D-321233094D54}" destId="{456E331B-82A8-D748-861D-86FCF2E51CF5}" srcOrd="0" destOrd="0" parTransId="{952D8173-0947-444F-B55C-EA9E6A55C77B}" sibTransId="{12CEE3BE-7BA9-EB4C-B23D-1532393C2AA4}"/>
    <dgm:cxn modelId="{807ADD8E-4F61-574A-86F1-7895970ECB3F}" type="presOf" srcId="{FF1402AB-3B47-274B-9861-24510FC7F2BA}" destId="{A324C30D-7D93-F540-8B0B-FFE58D0AAD77}" srcOrd="0" destOrd="0" presId="urn:microsoft.com/office/officeart/2005/8/layout/pyramid4"/>
    <dgm:cxn modelId="{7EFE5497-2D94-5944-8D4F-DC2EDC5C50FE}" srcId="{6F77BB17-E304-2840-AA5D-321233094D54}" destId="{FD730838-D294-6A4A-B9CA-540942CA36A6}" srcOrd="2" destOrd="0" parTransId="{8C12A2AB-F5BA-0249-ACA2-B182038EE0A2}" sibTransId="{BA5FB5EF-BA94-2041-8CCD-923DF62665C0}"/>
    <dgm:cxn modelId="{EA87AC9F-015B-F343-BAE1-88F77EF8F2C0}" type="presOf" srcId="{FD730838-D294-6A4A-B9CA-540942CA36A6}" destId="{0B72669F-7217-3E49-AF19-0DC8F3DAB97B}" srcOrd="0" destOrd="0" presId="urn:microsoft.com/office/officeart/2005/8/layout/pyramid4"/>
    <dgm:cxn modelId="{A434E6AF-9439-C94C-963D-7DCC274ABEA4}" type="presOf" srcId="{6F77BB17-E304-2840-AA5D-321233094D54}" destId="{51481292-48B7-BF4C-A21E-AE376D21D213}" srcOrd="0" destOrd="0" presId="urn:microsoft.com/office/officeart/2005/8/layout/pyramid4"/>
    <dgm:cxn modelId="{99DF2AB1-BAAE-BE4E-81DB-57E07A7BF4F4}" srcId="{6F77BB17-E304-2840-AA5D-321233094D54}" destId="{FF1402AB-3B47-274B-9861-24510FC7F2BA}" srcOrd="1" destOrd="0" parTransId="{01C98232-470B-BA4A-A439-0CE258010394}" sibTransId="{D05EB779-40A8-0B49-BBAD-D2CAB4572C65}"/>
    <dgm:cxn modelId="{A51876C9-067F-BF46-979E-222107CD6026}" type="presOf" srcId="{124234AE-2E54-3341-8B5E-7D7FA9F47662}" destId="{E6E92BCF-3F11-8A4A-A0D3-B341A00A812F}" srcOrd="0" destOrd="0" presId="urn:microsoft.com/office/officeart/2005/8/layout/pyramid4"/>
    <dgm:cxn modelId="{08B675D6-2E8F-D547-A6C3-1C7C39423AD4}" type="presOf" srcId="{9CD6F3B3-3548-AA4E-B18E-E36C2FEDAD5F}" destId="{356CA6EA-1363-4C4C-A486-7850D0213BA4}" srcOrd="0" destOrd="0" presId="urn:microsoft.com/office/officeart/2005/8/layout/pyramid4"/>
    <dgm:cxn modelId="{49724BDB-BB63-E04C-9732-7BAC0100BBE5}" srcId="{6F77BB17-E304-2840-AA5D-321233094D54}" destId="{FF5CBD79-79B4-1A41-A807-0FDB8733DAA8}" srcOrd="4" destOrd="0" parTransId="{5CF5CF83-7D52-5F40-B6C4-4B87C4296CA4}" sibTransId="{14391C51-70E9-DA45-B36A-8D57A0B71FA2}"/>
    <dgm:cxn modelId="{874F787B-43DC-6147-B169-6CD89F325F70}" type="presParOf" srcId="{51481292-48B7-BF4C-A21E-AE376D21D213}" destId="{21FEF451-7BAC-AC4A-AD68-2C9CFB98B98D}" srcOrd="0" destOrd="0" presId="urn:microsoft.com/office/officeart/2005/8/layout/pyramid4"/>
    <dgm:cxn modelId="{62C985A1-7EDE-124D-A161-817ABA1B4867}" type="presParOf" srcId="{51481292-48B7-BF4C-A21E-AE376D21D213}" destId="{A324C30D-7D93-F540-8B0B-FFE58D0AAD77}" srcOrd="1" destOrd="0" presId="urn:microsoft.com/office/officeart/2005/8/layout/pyramid4"/>
    <dgm:cxn modelId="{7578DE39-2664-AF49-905D-163226196766}" type="presParOf" srcId="{51481292-48B7-BF4C-A21E-AE376D21D213}" destId="{0B72669F-7217-3E49-AF19-0DC8F3DAB97B}" srcOrd="2" destOrd="0" presId="urn:microsoft.com/office/officeart/2005/8/layout/pyramid4"/>
    <dgm:cxn modelId="{2505B926-3451-2846-840B-E6B4B3DF03F3}" type="presParOf" srcId="{51481292-48B7-BF4C-A21E-AE376D21D213}" destId="{E51BF1E0-4BCD-6446-AEE7-007844C4F6FE}" srcOrd="3" destOrd="0" presId="urn:microsoft.com/office/officeart/2005/8/layout/pyramid4"/>
    <dgm:cxn modelId="{97DE49F6-1363-304C-B850-AC4CF888D3BB}" type="presParOf" srcId="{51481292-48B7-BF4C-A21E-AE376D21D213}" destId="{203D6F48-9DCA-AC42-A539-787324D5D564}" srcOrd="4" destOrd="0" presId="urn:microsoft.com/office/officeart/2005/8/layout/pyramid4"/>
    <dgm:cxn modelId="{8812B89F-F37D-9244-868A-C2CD22C6990D}" type="presParOf" srcId="{51481292-48B7-BF4C-A21E-AE376D21D213}" destId="{E6E92BCF-3F11-8A4A-A0D3-B341A00A812F}" srcOrd="5" destOrd="0" presId="urn:microsoft.com/office/officeart/2005/8/layout/pyramid4"/>
    <dgm:cxn modelId="{64D959CB-9513-FE43-BCBD-31F43383A380}" type="presParOf" srcId="{51481292-48B7-BF4C-A21E-AE376D21D213}" destId="{ED9E7671-0D4E-DC48-8A88-4029002DE3E2}" srcOrd="6" destOrd="0" presId="urn:microsoft.com/office/officeart/2005/8/layout/pyramid4"/>
    <dgm:cxn modelId="{291C87F8-88F4-FC44-A626-9ACFC575FC4E}" type="presParOf" srcId="{51481292-48B7-BF4C-A21E-AE376D21D213}" destId="{CBF42A65-F904-AC4D-8E74-162777BFF76B}" srcOrd="7" destOrd="0" presId="urn:microsoft.com/office/officeart/2005/8/layout/pyramid4"/>
    <dgm:cxn modelId="{D43EE9B1-03CC-A14C-BEB1-FFB470E257A7}" type="presParOf" srcId="{51481292-48B7-BF4C-A21E-AE376D21D213}" destId="{356CA6EA-1363-4C4C-A486-7850D0213BA4}" srcOrd="8"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EF451-7BAC-AC4A-AD68-2C9CFB98B98D}">
      <dsp:nvSpPr>
        <dsp:cNvPr id="0" name=""/>
        <dsp:cNvSpPr/>
      </dsp:nvSpPr>
      <dsp:spPr>
        <a:xfrm>
          <a:off x="1906824" y="156051"/>
          <a:ext cx="1843111" cy="1544161"/>
        </a:xfrm>
        <a:prstGeom prst="triangle">
          <a:avLst/>
        </a:prstGeom>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Collaboration</a:t>
          </a:r>
        </a:p>
      </dsp:txBody>
      <dsp:txXfrm>
        <a:off x="2367602" y="928132"/>
        <a:ext cx="921555" cy="772080"/>
      </dsp:txXfrm>
    </dsp:sp>
    <dsp:sp modelId="{A324C30D-7D93-F540-8B0B-FFE58D0AAD77}">
      <dsp:nvSpPr>
        <dsp:cNvPr id="0" name=""/>
        <dsp:cNvSpPr/>
      </dsp:nvSpPr>
      <dsp:spPr>
        <a:xfrm>
          <a:off x="1229570" y="1550012"/>
          <a:ext cx="1544161" cy="1544161"/>
        </a:xfrm>
        <a:prstGeom prst="triangl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Invent creative options</a:t>
          </a:r>
        </a:p>
      </dsp:txBody>
      <dsp:txXfrm>
        <a:off x="1615610" y="2322093"/>
        <a:ext cx="772081" cy="772080"/>
      </dsp:txXfrm>
    </dsp:sp>
    <dsp:sp modelId="{0B72669F-7217-3E49-AF19-0DC8F3DAB97B}">
      <dsp:nvSpPr>
        <dsp:cNvPr id="0" name=""/>
        <dsp:cNvSpPr/>
      </dsp:nvSpPr>
      <dsp:spPr>
        <a:xfrm rot="10800000">
          <a:off x="2083584" y="1700212"/>
          <a:ext cx="1544161" cy="1544161"/>
        </a:xfrm>
        <a:prstGeom prst="triangle">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Connect their goals to their endowments</a:t>
          </a:r>
        </a:p>
      </dsp:txBody>
      <dsp:txXfrm rot="10800000">
        <a:off x="2469624" y="1700212"/>
        <a:ext cx="772081" cy="772080"/>
      </dsp:txXfrm>
    </dsp:sp>
    <dsp:sp modelId="{E51BF1E0-4BCD-6446-AEE7-007844C4F6FE}">
      <dsp:nvSpPr>
        <dsp:cNvPr id="0" name=""/>
        <dsp:cNvSpPr/>
      </dsp:nvSpPr>
      <dsp:spPr>
        <a:xfrm>
          <a:off x="2743512" y="1585697"/>
          <a:ext cx="1882981" cy="1544161"/>
        </a:xfrm>
        <a:prstGeom prst="triangl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Understand the difference between Perception &amp; Reality</a:t>
          </a:r>
        </a:p>
      </dsp:txBody>
      <dsp:txXfrm>
        <a:off x="3214257" y="2357778"/>
        <a:ext cx="941491" cy="772080"/>
      </dsp:txXfrm>
    </dsp:sp>
    <dsp:sp modelId="{203D6F48-9DCA-AC42-A539-787324D5D564}">
      <dsp:nvSpPr>
        <dsp:cNvPr id="0" name=""/>
        <dsp:cNvSpPr/>
      </dsp:nvSpPr>
      <dsp:spPr>
        <a:xfrm>
          <a:off x="334219" y="3135109"/>
          <a:ext cx="1818002" cy="1544161"/>
        </a:xfrm>
        <a:prstGeom prst="triangle">
          <a:avLst/>
        </a:prstGeom>
        <a:blipFill rotWithShape="0">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lumMod val="95000"/>
                  <a:lumOff val="5000"/>
                </a:schemeClr>
              </a:solidFill>
            </a:rPr>
            <a:t>Think Long Term</a:t>
          </a:r>
        </a:p>
      </dsp:txBody>
      <dsp:txXfrm>
        <a:off x="788720" y="3907190"/>
        <a:ext cx="909001" cy="772080"/>
      </dsp:txXfrm>
    </dsp:sp>
    <dsp:sp modelId="{E6E92BCF-3F11-8A4A-A0D3-B341A00A812F}">
      <dsp:nvSpPr>
        <dsp:cNvPr id="0" name=""/>
        <dsp:cNvSpPr/>
      </dsp:nvSpPr>
      <dsp:spPr>
        <a:xfrm rot="10800000">
          <a:off x="1229570" y="3094173"/>
          <a:ext cx="1544161" cy="1544161"/>
        </a:xfrm>
        <a:prstGeom prst="triangl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Rescope &amp; Reanalyze the task</a:t>
          </a:r>
        </a:p>
      </dsp:txBody>
      <dsp:txXfrm rot="10800000">
        <a:off x="1615610" y="3094173"/>
        <a:ext cx="772081" cy="772080"/>
      </dsp:txXfrm>
    </dsp:sp>
    <dsp:sp modelId="{ED9E7671-0D4E-DC48-8A88-4029002DE3E2}">
      <dsp:nvSpPr>
        <dsp:cNvPr id="0" name=""/>
        <dsp:cNvSpPr/>
      </dsp:nvSpPr>
      <dsp:spPr>
        <a:xfrm>
          <a:off x="1824497" y="3059082"/>
          <a:ext cx="1898469" cy="1614343"/>
        </a:xfrm>
        <a:prstGeom prst="triangle">
          <a:avLst/>
        </a:prstGeom>
        <a:blipFill rotWithShape="0">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Creating Value &amp; Claiming Value</a:t>
          </a:r>
        </a:p>
      </dsp:txBody>
      <dsp:txXfrm>
        <a:off x="2299114" y="3866254"/>
        <a:ext cx="949235" cy="807171"/>
      </dsp:txXfrm>
    </dsp:sp>
    <dsp:sp modelId="{CBF42A65-F904-AC4D-8E74-162777BFF76B}">
      <dsp:nvSpPr>
        <dsp:cNvPr id="0" name=""/>
        <dsp:cNvSpPr/>
      </dsp:nvSpPr>
      <dsp:spPr>
        <a:xfrm rot="10800000">
          <a:off x="2794029" y="3135109"/>
          <a:ext cx="1913231" cy="1544161"/>
        </a:xfrm>
        <a:prstGeom prst="triangl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Understand when to apply Soft &amp; Hard Power</a:t>
          </a:r>
        </a:p>
      </dsp:txBody>
      <dsp:txXfrm rot="10800000">
        <a:off x="3272337" y="3135109"/>
        <a:ext cx="956615" cy="772080"/>
      </dsp:txXfrm>
    </dsp:sp>
    <dsp:sp modelId="{356CA6EA-1363-4C4C-A486-7850D0213BA4}">
      <dsp:nvSpPr>
        <dsp:cNvPr id="0" name=""/>
        <dsp:cNvSpPr/>
      </dsp:nvSpPr>
      <dsp:spPr>
        <a:xfrm>
          <a:off x="3721948" y="3088321"/>
          <a:ext cx="1833027" cy="1590949"/>
        </a:xfrm>
        <a:prstGeom prst="triangle">
          <a:avLst/>
        </a:prstGeom>
        <a:blipFill rotWithShape="0">
          <a:blip xmlns:r="http://schemas.openxmlformats.org/officeDocument/2006/relationships" r:embed="rId2">
            <a:duotone>
              <a:schemeClr val="accent1">
                <a:hueOff val="0"/>
                <a:satOff val="0"/>
                <a:lumOff val="0"/>
                <a:alphaOff val="0"/>
                <a:shade val="20000"/>
                <a:satMod val="200000"/>
              </a:schemeClr>
              <a:schemeClr val="accent1">
                <a:hueOff val="0"/>
                <a:satOff val="0"/>
                <a:lumOff val="0"/>
                <a:alphaOff val="0"/>
                <a:tint val="12000"/>
                <a:satMod val="190000"/>
              </a:schemeClr>
            </a:duotone>
          </a:blip>
          <a:tile tx="0" ty="0" sx="100000" sy="100000" flip="none" algn="tl"/>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lumMod val="95000"/>
                  <a:lumOff val="5000"/>
                </a:schemeClr>
              </a:solidFill>
            </a:rPr>
            <a:t>Generally Builders &amp; Contributors to their Society </a:t>
          </a:r>
        </a:p>
      </dsp:txBody>
      <dsp:txXfrm>
        <a:off x="4180205" y="3883796"/>
        <a:ext cx="916513" cy="795474"/>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0F7EE-BDF5-480D-B9C4-AAF9D88F442C}" type="datetimeFigureOut">
              <a:rPr lang="en-US" smtClean="0"/>
              <a:t>10/9/20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BDAF7A-F7AC-4AF7-BC71-48B93ECCE3F2}" type="slidenum">
              <a:rPr lang="en-US" smtClean="0"/>
              <a:t>‹#›</a:t>
            </a:fld>
            <a:endParaRPr lang="en-US"/>
          </a:p>
        </p:txBody>
      </p:sp>
    </p:spTree>
    <p:extLst>
      <p:ext uri="{BB962C8B-B14F-4D97-AF65-F5344CB8AC3E}">
        <p14:creationId xmlns:p14="http://schemas.microsoft.com/office/powerpoint/2010/main" val="415214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BDAF7A-F7AC-4AF7-BC71-48B93ECCE3F2}" type="slidenum">
              <a:rPr lang="en-US" smtClean="0"/>
              <a:t>13</a:t>
            </a:fld>
            <a:endParaRPr lang="en-US"/>
          </a:p>
        </p:txBody>
      </p:sp>
    </p:spTree>
    <p:extLst>
      <p:ext uri="{BB962C8B-B14F-4D97-AF65-F5344CB8AC3E}">
        <p14:creationId xmlns:p14="http://schemas.microsoft.com/office/powerpoint/2010/main" val="2159665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E144A2-9C3B-5D4C-9449-7981166ED1AA}" type="datetimeFigureOut">
              <a:rPr lang="en-US" smtClean="0"/>
              <a:t>10/9/20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752973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144A2-9C3B-5D4C-9449-7981166ED1AA}" type="datetimeFigureOut">
              <a:rPr lang="en-US" smtClean="0"/>
              <a:t>10/9/20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582688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144A2-9C3B-5D4C-9449-7981166ED1AA}" type="datetimeFigureOut">
              <a:rPr lang="en-US" smtClean="0"/>
              <a:t>10/9/20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1575649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144A2-9C3B-5D4C-9449-7981166ED1AA}" type="datetimeFigureOut">
              <a:rPr lang="en-US" smtClean="0"/>
              <a:t>10/9/20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3180707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E144A2-9C3B-5D4C-9449-7981166ED1AA}" type="datetimeFigureOut">
              <a:rPr lang="en-US" smtClean="0"/>
              <a:t>10/9/20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1612044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E144A2-9C3B-5D4C-9449-7981166ED1AA}" type="datetimeFigureOut">
              <a:rPr lang="en-US" smtClean="0"/>
              <a:t>10/9/20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2988929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E144A2-9C3B-5D4C-9449-7981166ED1AA}" type="datetimeFigureOut">
              <a:rPr lang="en-US" smtClean="0"/>
              <a:t>10/9/20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787553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E144A2-9C3B-5D4C-9449-7981166ED1AA}" type="datetimeFigureOut">
              <a:rPr lang="en-US" smtClean="0"/>
              <a:t>10/9/20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2205539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144A2-9C3B-5D4C-9449-7981166ED1AA}" type="datetimeFigureOut">
              <a:rPr lang="en-US" smtClean="0"/>
              <a:t>10/9/20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398113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E144A2-9C3B-5D4C-9449-7981166ED1AA}" type="datetimeFigureOut">
              <a:rPr lang="en-US" smtClean="0"/>
              <a:t>10/9/20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957412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E144A2-9C3B-5D4C-9449-7981166ED1AA}" type="datetimeFigureOut">
              <a:rPr lang="en-US" smtClean="0"/>
              <a:t>10/9/20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9316E8-6D30-194E-839C-41215A8EA797}" type="slidenum">
              <a:rPr lang="en-US" smtClean="0"/>
              <a:t>‹#›</a:t>
            </a:fld>
            <a:endParaRPr lang="en-US" dirty="0"/>
          </a:p>
        </p:txBody>
      </p:sp>
    </p:spTree>
    <p:extLst>
      <p:ext uri="{BB962C8B-B14F-4D97-AF65-F5344CB8AC3E}">
        <p14:creationId xmlns:p14="http://schemas.microsoft.com/office/powerpoint/2010/main" val="2975855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144A2-9C3B-5D4C-9449-7981166ED1AA}" type="datetimeFigureOut">
              <a:rPr lang="en-US" smtClean="0"/>
              <a:t>10/9/20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9316E8-6D30-194E-839C-41215A8EA797}" type="slidenum">
              <a:rPr lang="en-US" smtClean="0"/>
              <a:t>‹#›</a:t>
            </a:fld>
            <a:endParaRPr lang="en-US" dirty="0"/>
          </a:p>
        </p:txBody>
      </p:sp>
    </p:spTree>
    <p:extLst>
      <p:ext uri="{BB962C8B-B14F-4D97-AF65-F5344CB8AC3E}">
        <p14:creationId xmlns:p14="http://schemas.microsoft.com/office/powerpoint/2010/main" val="4039389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345234" y="2043291"/>
            <a:ext cx="8798767" cy="1169551"/>
          </a:xfrm>
          <a:prstGeom prst="rect">
            <a:avLst/>
          </a:prstGeom>
          <a:noFill/>
        </p:spPr>
        <p:txBody>
          <a:bodyPr wrap="square" rtlCol="0">
            <a:spAutoFit/>
          </a:bodyPr>
          <a:lstStyle/>
          <a:p>
            <a:pPr algn="r"/>
            <a:r>
              <a:rPr lang="en-US" sz="3500" dirty="0">
                <a:latin typeface="Book Antiqua"/>
                <a:cs typeface="Book Antiqua"/>
              </a:rPr>
              <a:t>SPLASH</a:t>
            </a:r>
            <a:br>
              <a:rPr lang="en-US" sz="3500" dirty="0">
                <a:latin typeface="Book Antiqua"/>
                <a:cs typeface="Book Antiqua"/>
              </a:rPr>
            </a:br>
            <a:r>
              <a:rPr lang="en-US" sz="3500" dirty="0">
                <a:latin typeface="Book Antiqua"/>
                <a:cs typeface="Book Antiqua"/>
              </a:rPr>
              <a:t> Learning from Great Leaders of the Past</a:t>
            </a:r>
          </a:p>
        </p:txBody>
      </p:sp>
      <p:sp>
        <p:nvSpPr>
          <p:cNvPr id="6" name="TextBox 5"/>
          <p:cNvSpPr txBox="1"/>
          <p:nvPr/>
        </p:nvSpPr>
        <p:spPr>
          <a:xfrm>
            <a:off x="345234" y="5275734"/>
            <a:ext cx="6411435" cy="1077218"/>
          </a:xfrm>
          <a:prstGeom prst="rect">
            <a:avLst/>
          </a:prstGeom>
          <a:noFill/>
        </p:spPr>
        <p:txBody>
          <a:bodyPr wrap="square" rtlCol="0">
            <a:spAutoFit/>
          </a:bodyPr>
          <a:lstStyle/>
          <a:p>
            <a:r>
              <a:rPr lang="en-US" sz="3200" dirty="0">
                <a:latin typeface="Book Antiqua"/>
                <a:cs typeface="Book Antiqua"/>
              </a:rPr>
              <a:t>By: Omar Khedr</a:t>
            </a:r>
            <a:br>
              <a:rPr lang="en-US" sz="3200" dirty="0">
                <a:latin typeface="Book Antiqua"/>
                <a:cs typeface="Book Antiqua"/>
              </a:rPr>
            </a:br>
            <a:r>
              <a:rPr lang="en-US" sz="3200" dirty="0">
                <a:latin typeface="Book Antiqua"/>
                <a:cs typeface="Book Antiqua"/>
              </a:rPr>
              <a:t>Splash 2020</a:t>
            </a:r>
          </a:p>
        </p:txBody>
      </p:sp>
      <p:pic>
        <p:nvPicPr>
          <p:cNvPr id="8" name="Picture 7" descr="sear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607" y="6"/>
            <a:ext cx="1927867" cy="1117600"/>
          </a:xfrm>
          <a:prstGeom prst="rect">
            <a:avLst/>
          </a:prstGeom>
        </p:spPr>
      </p:pic>
      <p:pic>
        <p:nvPicPr>
          <p:cNvPr id="9" name="Picture 8"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188" y="6"/>
            <a:ext cx="1960419" cy="1117602"/>
          </a:xfrm>
          <a:prstGeom prst="rect">
            <a:avLst/>
          </a:prstGeom>
        </p:spPr>
      </p:pic>
      <p:pic>
        <p:nvPicPr>
          <p:cNvPr id="10" name="Picture 9"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1474" y="2"/>
            <a:ext cx="1948093" cy="1117604"/>
          </a:xfrm>
          <a:prstGeom prst="rect">
            <a:avLst/>
          </a:prstGeom>
        </p:spPr>
      </p:pic>
      <p:pic>
        <p:nvPicPr>
          <p:cNvPr id="11" name="Picture 10"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9567" y="2"/>
            <a:ext cx="2054434" cy="1117601"/>
          </a:xfrm>
          <a:prstGeom prst="rect">
            <a:avLst/>
          </a:prstGeom>
        </p:spPr>
      </p:pic>
      <p:pic>
        <p:nvPicPr>
          <p:cNvPr id="12" name="Picture 11" descr="jh8x1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3881" y="6398744"/>
            <a:ext cx="3039108" cy="459255"/>
          </a:xfrm>
          <a:prstGeom prst="rect">
            <a:avLst/>
          </a:prstGeom>
        </p:spPr>
      </p:pic>
    </p:spTree>
    <p:extLst>
      <p:ext uri="{BB962C8B-B14F-4D97-AF65-F5344CB8AC3E}">
        <p14:creationId xmlns:p14="http://schemas.microsoft.com/office/powerpoint/2010/main" val="3245671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15900"/>
            <a:ext cx="770335" cy="6642100"/>
          </a:xfrm>
          <a:prstGeom prst="rect">
            <a:avLst/>
          </a:prstGeom>
          <a:solidFill>
            <a:srgbClr val="660066"/>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s-ES_tradnl" altLang="en-US" sz="1800">
              <a:solidFill>
                <a:srgbClr val="FFFFFF"/>
              </a:solidFill>
              <a:latin typeface="Calibri" panose="020F0502020204030204" pitchFamily="34" charset="0"/>
            </a:endParaRPr>
          </a:p>
        </p:txBody>
      </p:sp>
      <p:sp>
        <p:nvSpPr>
          <p:cNvPr id="6" name="Rectangle 6"/>
          <p:cNvSpPr>
            <a:spLocks noChangeArrowheads="1"/>
          </p:cNvSpPr>
          <p:nvPr/>
        </p:nvSpPr>
        <p:spPr bwMode="auto">
          <a:xfrm>
            <a:off x="0" y="0"/>
            <a:ext cx="770335" cy="215900"/>
          </a:xfrm>
          <a:prstGeom prst="rect">
            <a:avLst/>
          </a:prstGeom>
          <a:solidFill>
            <a:srgbClr val="1E1C11"/>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s-ES_tradnl" altLang="en-US" sz="1800">
              <a:solidFill>
                <a:schemeClr val="bg1"/>
              </a:solidFill>
              <a:latin typeface="Calibri" panose="020F0502020204030204" pitchFamily="34" charset="0"/>
            </a:endParaRPr>
          </a:p>
        </p:txBody>
      </p:sp>
      <p:sp>
        <p:nvSpPr>
          <p:cNvPr id="7" name="Rectangle 8"/>
          <p:cNvSpPr>
            <a:spLocks noChangeArrowheads="1"/>
          </p:cNvSpPr>
          <p:nvPr/>
        </p:nvSpPr>
        <p:spPr bwMode="auto">
          <a:xfrm flipH="1">
            <a:off x="770335" y="0"/>
            <a:ext cx="8373665" cy="215900"/>
          </a:xfrm>
          <a:prstGeom prst="rect">
            <a:avLst/>
          </a:prstGeom>
          <a:solidFill>
            <a:srgbClr val="660066"/>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s-ES_tradnl" altLang="en-US" sz="1800">
              <a:solidFill>
                <a:srgbClr val="FFFFFF"/>
              </a:solidFill>
              <a:latin typeface="Calibri" panose="020F0502020204030204" pitchFamily="34" charset="0"/>
            </a:endParaRPr>
          </a:p>
        </p:txBody>
      </p:sp>
      <p:sp>
        <p:nvSpPr>
          <p:cNvPr id="8" name="Rectangle 7"/>
          <p:cNvSpPr>
            <a:spLocks noChangeArrowheads="1"/>
          </p:cNvSpPr>
          <p:nvPr/>
        </p:nvSpPr>
        <p:spPr bwMode="auto">
          <a:xfrm>
            <a:off x="770335" y="6578600"/>
            <a:ext cx="8373665" cy="279400"/>
          </a:xfrm>
          <a:prstGeom prst="rect">
            <a:avLst/>
          </a:prstGeom>
          <a:solidFill>
            <a:srgbClr val="1E1C11"/>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fontAlgn="auto">
              <a:spcBef>
                <a:spcPts val="0"/>
              </a:spcBef>
              <a:spcAft>
                <a:spcPts val="0"/>
              </a:spcAft>
              <a:defRPr/>
            </a:pPr>
            <a:endParaRPr lang="en-US" dirty="0">
              <a:solidFill>
                <a:schemeClr val="bg1"/>
              </a:solidFill>
              <a:latin typeface="+mn-lt"/>
              <a:ea typeface="+mn-ea"/>
            </a:endParaRPr>
          </a:p>
        </p:txBody>
      </p:sp>
      <p:sp>
        <p:nvSpPr>
          <p:cNvPr id="2" name="AutoShape 2" descr="data:image/jpeg;base64,/9j/4AAQSkZJRgABAQAAAQABAAD/2wCEAAkGBxQSEhUUEhQUFBQVFBQUFRcXFBUUFBcUFBQXFxQUFRQYHCggGBolHBUVITEhJSkrLi4uFx8zODMsNygtLisBCgoKDg0OGxAQGSwcHSQsLCwsLCwsLCwsLCwsLCwsNCwsLCwsLCwsLCwsLCwsLCwsLCwsLCwsLCwsLCwsLCwsLP/AABEIAQoAvQMBIgACEQEDEQH/xAAcAAABBAMBAAAAAAAAAAAAAAACAQMFBgAECAf/xABDEAACAQICBQgHBQcDBQEAAAAAAQIDEQQhBRIxQVEGIlJhcYGSsQcTM3KRodEUMrPB8CMkJUJTc3Q0suFDhKK08TX/xAAaAQADAQEBAQAAAAAAAAAAAAAAAQIDBAUG/8QAIhEBAAMAAgIDAQEBAQAAAAAAAAECEQMSITEEE0FRIpFh/9oADAMBAAIRAxEAPwD1zJK7dl1sT18OmviBjvZy7F5og0Yy0WFVodJfEX1sOkviQMUFcWmnfXQ6S8Rnr4dKPiIBoRoNGLB9oh04+Iz7RDpx8SK64gtBoxY/tNPpx8SM+0U+nHxIrSQlhjFn+0Q6cfEZ6+HTj4kVtAtAeLL9oh04+Iz7RT6cfEis2FsLRiyPEU+nHxIH7TT6cfEV2URvVGSzfaafTj4hPtNPpx8RXIISwDFjeJp9OPiE+1U+nHxFbbMTAYsbxdPpr4jcsbS6a+ZX2xmQK6rEsbSbspK7y37X3DzgisYZ8+Hvx80WtgmYwmP9nLsXmiGjEm8d7OXd5ohoIJKCoIzVFaEoLRiDsYoiM3JDbHJoBxGDbEaHNU0sdpOlSTcpZrcs/i9ke9oCbQSKTi/SDSjey35KzlLdta5qed7Xex53yIGPpJruVnTglsurvvz3bB5JvVGjGeZ0PSNVTWvBOO9JO9+p7P8A6WHB8v8ADStruUL72tnVJJu3zDC1a2gWgMHjIVYKdOSnF707jrQEGKMkg0jGgMy0CkOOILQGDVGpxH0hucRKg1hlz4e9HzRbJIq1CPPh70f9yLXIcIuTGr9m+7zRDpEzjPZvu80RCYSUCRlhLmXEZWYZcRMQDIjNL6apYZc93k02oxzk0t9ty62bOltIQoUp1ZtKMFft4L4ninKDSsq03Ju7naUupfyxy2LqHEHKa0/y9qVbxprUhsebu17y/IqEq85bZPbvk3bveYkId/cbEcFK17ZF+IR5kxTpZO+39bx2lS/XXxJbRmi5yavG8XkyWo8mJ5WT259aInkrHuWkcdp/FYxeHV+bvjFvt1ed5Njc8LZPqb8/+C4x5MSk8lq5bOt3HKnJKoldfTjutuysT91f6f1Wn8VPQ+k6uDq69J6rVlKL+7JXzjJfnuPU+TvLKhimov8AZ1OjJ5N8Iy3nnmleTtaknJxuk7uyd+tvq+pCxney2NPLds8jSJi3mGc1mviXQKEZV+QnKB4in6ur7WC23+/DYpdvEtLiIzbQjQSEbABsNyDQ3IUrhlCPPj70fNFokVii+dH3o+ZZpMcIuzHezl3eaIVE1j/Zy7vNEKKRBbhIAVCUJsy5lhBB5t6WtLavq6Kvq+0ktza2KXFW3Hm/22+3727YXb0yUWqlOa/mhJdmef5fE84oq5pHpM+1m0BhHUnd7C8YbCQilklbqKzyRg1n+vj3lpeZxc/JO49H43DHXUpg4xWxImcPG+4gsCiwYRWOObS67UxswiGhWwoyDyza9WndZpWPLuX2gVRl66mlqN85bk29vUesTkiG09glVpSi1tTRvxck0sjk44vV5xyP0o6VSEnbV9YoX3rXyzfB/kevN5HP0FKjX9Vm+et+2zVj32m8l2Hoz/Xl/wDhRJGNiNCBLDckG2BJilUMpffj70fNFmkVii+fH3o+aLNMcJuPH+zl3eaIQnMd7N93miEYSUEuZcKwjQGxMVsxoVIQee+l/Aa+GhUW2nPP3ZL62PIcNG7XWzoTlrgPXYKvG2ag5Ltjn+R4No+j+0jG38y/5HuQIjZXXQNH1dPtJali4v8AmXxRF4qTUbLLLL9Mq2NVWUnquT7+JwxT7JmZl6tr/VEREa9W0e47dZfEm8PVW5niFDD4p29p+vIm9GYnFUZ3nJ6uV03fLqIt8fPVhX5E291l7HBpoykyraO0xrpJSzeTE0nyjlSukrtGMRO42muQttSBo4qSs80eT6T5WaQlNytOMOFl5Wua2j+UuInUjrQk87XUfN3SsbxwWzdhz/fETnn/AIkdK6IvpGklsnUV+GXO28cj1aOSKzo2gquJpzaV4Qk9zz2J/NlosdfFbaw4+euXkKFMYpqwNtDckbFhucQODVFc+PvR80WiZW6UedH3o+ZZJBCbHMd7N93miFaJnHP9m+7zRDDJljLCPYYgMoVgUxbiDzzlfpGq8TOCk1CNoqKbTzim5X35spsMAqVbWW/NcOsunLehq4hz6cYvvS1fyRVsTTatd8H8TkmZi0w9ilKzx1nEjKnrxNJzjSvKVlb4vqRI4F5ZhYvR0HzlHPjt+ZlExHiW1qT+I3E8sq1HVaowUZfdc222t9lFXW7dldFhjpJ1kvXYdQ1qUasWtrpyWUnHhmuvPNIbwMLpKUda3HVav3omNKYq1F6yV3ktjaurPPsdu8m1qeor5RWnJuzOtPk1h4uV0bvKKVKg05QcpNSb7FtNHkvL9rbqLNp3AKpGXFZrz/JPuM/3y0v4mMeeY/lx6mUL4W8JLWi5TjG8c87PdzX8uKJzRmlcPjFJRoujVioylTklGSUknGUbbYu/zEloilUcfXUqVRRvq3im0nuJ37BTlNTtzlsaVrLh1mkzTMiMllFeTttp2AYGapTzsm0orrbe74E60Q9TDKdWD6Lv8mTLOn48zjj+ZFdjPYLCBsFnS4ijchQJMDgtJc6PvLzLJIrNL70feXmWaQQmwsf7OXd5ohkTGP8AZy7vNEK2MmSYiAbFCTiB3FTAuLFkqVbl5R5lOfBuL71deTPPsXV5z7l+vgep8q8M6mFqJK7itdLfeOeXdc8hxs81ne9v0zl5I/09X4lt4s/kpbBYjPMtejJpriUjBSLDo3FauTZx3erWuwsywsFnZIr+msau69kbeMx3NsntK9i8SlPnRctWPNS332vt2CpEyi0YmuSEm6t+ovWLqWzfC/ceVaJ5SKM21GUNzUlZloq8roJ04ShUn6xJXUebG+znO1+xXKmJifTC8RbLR5WGFGMszJpRImhinRn6ud10W964G5Wra2wnVTWff4cwbvPuJK5H6MjnJ9iN+TPQ+PH+HjfLneQQEwkwZM3cwRuTHJDckBkpS58fej5lpkVaiufH3o+ZaZjRYWO9m+7zRBNk5pD2cu7zRAtlFBLighIUqLuECQtiVAPOPSjo6nSjSqU4Rg5Skp6sUtZ2TTdtu89Jkip+k3B+swUmttOUZ92yXyZNo8NOK2Wh5xo+d1clqcyE0PZuxYcBBM87kjJfRcN/8sdVpNt9hqqbm/yE0nCd2oq93xsiNp1a1OXOp34O6a+Q6x4Z3ntK4aK0dSUdacFOX8reaXcWTDYjmrKyWzqKZojTWJk9WOHc1knaGXi1sibhVxybUcPTjDdryinbubI86m9JTOJtUS2OzyG1AgHjcRTqxVWnGMJtpOMnJXW67S7SwKre3WE12UVtkYlNHUrQvxdzYaMoxtFLgkEz06VyIh4nJbtaZAJIMCRaNC2AxywDQj0lH70feXmWiRV6f3o+8vMs8hosLSHs5d3miCJ3SHs33eaISwyBYJCWCQKhiFiIYmSZWjz70raW1KcKKeftJLqV1FP5/Av9Wqopybskm2+CWbOfeXGmvtFeclslLLqisor4FVjymZwcH6mpa+6Mk9zjJKS+TLDo/GK66ynaMx8akY0qjSnHm0pPJOO6lJ7mv5X3PcbtKrKk2nfJ7Hk1xOPm4Xr/ABvlRNVxxkLu/wAjRxeSy+D/ACGMDpVSVpOxuUa0XK7s7dhzRWY9ur7P2DWjtM4iHNoxfz8y06Or16iTqtK267b/AODWwGkqV80rrJWyJhaRi8kkhT/MRPJMtLT0JSpq22LTXabfJ6LqSTayirvt3IiNNaZhHVjrJOUlG+1RTaV38S66PwUaMFGLvvbe1vidPFx75lyc/NFazWPbYSFcTEI2dbzQsCQ5YGYy0CEkE2AwPTcPvx95eZZ5lXh96PvLzLRUGmTmP9m+7zRDtElprFQpUZTqPVitW7fXJJfNnnmk/SJh4XUE5vjsQ4iZTM4t9hHJLaeO6W9JuIndUlGmuKV38WVjG8qMTV+9Vk+9+Q+o7Pecbp3D0vv1YLqvd/BFY0p6S8NTypxlUfdFfX5HjE8TKW2TfeMuQdYHdeNOekCviU6erGnTlk1G7b6nLgUfEZu4jmZLMaJnTMokxgNKxaVPEJyjsjUWdSC4Nfzxy7Vue4i7AuITET4lVbzWdhaJaNlq68JKcG+bOLvFvt3PqaTGJ+tiQ+Bx1ShLWpTcW9q2xkuEovKS7UWLA8oaE7KvTdJvbOnzodrpvOPc32HPbimPXl3cfyaz4t4aNKvUvk3fgk7lr0FgMXUa15OEOznPqRIaCp4dRdSM6UopXbU1FpcXF2lbuGNPcqI2dPCy2pqdZbEt8aO9vanP4cTHpe9uuY3nlpSN7arnK6cPWuFJ3jT5rle6lUvebT32so34xfE9C0Fy/wAM6NNVnKE1CKk3FuLklZu66zyuok+zZbqGMRK1rddzujjiIx5luSZtMz+uhMFpejWX7OrCXUpK/wANpuHNdLFSi8nb4lh0XyzxVLKNWTS3S56/8hdB3e52Bkjz3RfpKvlWpp9cHZ+F/UtejuVGGr5QqJPoy5r+e3uJmswNStgWhzWTBsIa14rnR95eZZ5ldiudH3l5ljmgCs+ludtFV7dLDr44imc71DoX0wP+FVvfw/8A7FM55cjanplyezUoDep1GxcVMrE603EFo3nBAOkhYetJoHrN+NBAyw6DBrVhJPtHnESeGAjVccpZrcxYB6g7TggU8r7UEpDwaOriHGE+yy7W1+VwsPi9dX7n2733jGIoOSstu3tNXB1dWXBPJ/kwNMaxp4id2PtmrtY5JgqFFihYNHFsJVpJ5MSKEkx4NTejeVGIo/dqSXU3dfB5Fp0b6SJppVoKS4xyku55HnY3MXWJHZ7/AKE09QxOq6U03dc15S28C7yOU9AVpLFYezaf2ijsdttSNzq2RnaMaVnVR9Mj/hNb38P+PA53udC+md/wmt/cofjQOdozNOP0z5PZxsVDesGmUjTlzLguQjYGNMNDOsZrgD8ma+IpJi61xbiPUfK8H1fIfo1k+rqHKkE1ma8sMrN7wPUpgaqU7Pesu00tL0lr3jv25BU7OKb/AE94srAQKVd6tpLPYYpGWBADTQqYFxYgRzWE1xLgTGDjkA2IBcA3dBr96w/+RQ/FidYyOTdAv96w/wDkUPxYnWE3mZcjWnpTvTT/APk1f7lD8WJzqmdEemt/wqp/dofiI51RfH6Z8vsdxYyACRbMWsYszIoVCUyxiZhiAxXMkzEhZRAAkxArGWEDWHeVuDaHUxqCzfWr/AdQQJBJADoDQwBphxZlhIgB3BbCaEaAiXAkw7DcwDc0C/3vDf5FH8WJ1dN5nJ/J7/V4b/IofixOrpmV/banpUfTW/4VP+9Q/wB5zvY6G9Nj/hcv71H/AHHPiL4/TPl9hcQlEIItAVEXVDSDSEZnVESH9URRAzaYbzF1QrARtxM1R5CJAGtKPOXbb4hOI5Vhddgur+u0DMJMCxsyiNNAA2BsHbgFqgQLGWFsY0ACxqoOobqjDY5PP97w3+RR/EidXT2nKOgP9Xhv8ij+JE6vntMbtqelL9OEraLfXiKPnJ/kc/Rke/enJ/wz/uKPlM5/iy+P0jk9nQ4obuOU5FoFYNGRYut2AZGYmKpdnzEk1w8wA0xGAg8v0wwMTFuA5Ca4AdzKVrL9bBoCM82INpQTV+P67hiorGUqrSs80tm524DdWd22MixmFc19YV1LCM9kDIKDBnLhYABjVQOUxqdQDbegf9Xh/wC/R/EidXz2nJ2gZfvWH/v0fxInWM9pldpRSfThBy0alFOT+00skm3lGe5HgX2Op/TqeCX0OvosNSfEK2wTXXH6w1T+nU8EvoPU8LU/p1PBL6HXal1i6z4ld5Lo5GeGqf06ngl9DPs0+hU8Evoddaz4i6z4h3kdHIaw9T+nPwS+grwtToT8Evodd6zF1mLvJ9HIiw0+hU8EvoFLDz/pz8Evodc6z4maw/skujkN4ap0J+CX0GvUTz5k9vQl9DsHWZms+Iu8jo4+9TPoT8MvoNyozv8Acn4JfQ7E1nxM1mHeR0ce+pn0J+CX0BdKfQn4ZfQ7D1nxYms+Id5HRx36mXQl4ZAypSt92XhZ2NrPiJrPiw7yfRx5GMrfdl8H9AHfg/gzsXWAbDvJdHHU78H8GMyvwZ2S0A0HeT6uR9Ar96w+X/XpfiROsZ7Q5IakyZnTiMbiCTEQQ+o0txUwRQ6jRXMuIKHU9LcUEUOo0pghgdRpTLiGBg1lxLmCBg0txLmGCwaS5lzGIPBrGwJBAsWDQNPiNtPj8kOsBhhGrPe7gTHWAww9f//Z"/>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7" descr="data:image/jpeg;base64,/9j/4AAQSkZJRgABAQAAAQABAAD/2wCEAAkGBxQTEhUUExMWFhUXGBwaGBgXGCAeGBwdHRocGxgYHBodHCggGh0lHBgbIjEiJikrLi4uGh8zODUsNygtLisBCgoKDg0OGxAQGzQmICQsLCwsLDcsLCwvLC8sLCwsLCwsLCw0LCwsLCwsLCwsLCwsNCwsLCwsLCwsLCwsLCwsLP/AABEIAMIBAwMBIgACEQEDEQH/xAAbAAABBQEBAAAAAAAAAAAAAAAFAAIDBAYBB//EAEoQAAIBAgQDBAQLBQUHBAMAAAECEQADBBIhMQVBUQYTImEycYGRFCNCUpKhscHR4fAVU2Jy0hZDgpPxBzNUc6LC4iQ0Y7JEZLP/xAAZAQADAQEBAAAAAAAAAAAAAAAAAQIDBAX/xAAwEQACAQIFAgQGAgMBAQAAAAAAAQIDERITITFRBEEUIlKxMmFxkaHwgdFCweHxM//aAAwDAQACEQMRAD8A9CilFUxxJeZH108Y9DEEa+etd+Yjiy2WYpRUVy/HSqwxLkwNfVTUwwMvRSiqlzENvEA7aaeqa58LI6HzoxiwFyKUVVbFE7QKYuIbqCKMYYC6BSAqpYcgaCQa5h74UGetGMMDLkV3LVJ8VKsDpUi4waDfQSaMYYCzlpZarXcV4vDqIprYsnbSjEGEt5a7lqsmKMiQIqW9jEUSTp5UYx4CTLSy1U/a1v8Ai9350+1jQQDvO0UYwwFjLSy1H8KHQ04YlYkyKWMMDHZaWWqly/uQTFRLiyeZp4wwBDLSy1RW+x11pNcYx4utGMMBey0stDTdPzjTs7Rqx2608QsAQy0ooZaxBnc60mZuQb2UYgwBPLSy1QW20TJA9tVjxG2N7onzNLGuQwMMZaWWgy49SNHEfzD8a6vEbf7xfpfnSzVyVlvgMZaVCTxJPnj31yjNXIZUuAKqGdbLwTr4m5x/B1GtWLlxCQRbuKI2Fsgyd9RodKOniS/uLv8A0f1039rKSF+D3YPM5Y8h6XPavKz5Hp5MSk+OtAC2i3s2yqyKORJElgeR91TcJLXAzKj5euZepB+V1B26VW4n2iS0fjMNeB5OuQr6pLjlyI9W00/A9pVt2GYYS6qNsQBl1JJJgnJuTqddDOtaQqNrUynBJ6BfHYN2R4yDwggyc2mXygTHnQLEI6Myu4gQSTEagHTSeddt9ulYHwQCpAEySZAmekcqC4ri6OzF7h111AgxAA89IHsq4ztoZSaYawV0FSS46LqI9vPypyX3kRkHWSZ9kSAJ60C+F29ALwyqATlUSdTt0qxZ4/YzEBiSOcDWdDsNPdzqs35E6By6pB3tiN5b8ulQY5PBoMx5ESYG5J66ChYxCOYBQRpLEwNJ9X1UzEcRQKIc3VJ1CjKF5bRJNNTuDTRce/AEadZNPXEMNip8wJ+0aVTxHFLFu34CXaYK5SBESWzEcois+OMuhOU2depYn3z91EqlloOMbvU13fyIB100gD3Gmux0lsuv4cgPOsonGnYwz2lB+aCT7BJ186P2bzOVtjLmY7tPh0HzW3ge3nFZ5zivMa5Sb0LL3yWyC5J0OgjTT7aZ8HaILn6qL/ALcCVDEADMwBYxzOm5rowFvbu19wrhn1UpO51QoqKBvcEqFL+EbCB7aXwTpcI91EvgVsf3a/RFN+A2tu7T6IqM+ReWgfZxebQHYwSANwfrqR7x0MmCd4H6NM4pw4xNqUAIzKugIHkCPbGvuoTjOIEWwxbIBMELpyhh4iT667KPUuas9zlqUEtUG3uGASWg9I0+qp7d9I6EL7D9cz7hWIbtBe/fWj55Gn20Q7PcVU3cuIOYNooQFY6sdNfeK1U5/wCX+zOUIpaGrseNGKE+GJ859Xvqm9xwYLqPEQNCT6/V51XHaGwCU8MAzGupEga+yoPhAukkB1B2CkFempkZeRj8apVV3Zk7BG4SY8c8gRz19lThRsAcx1OnSgpd0A8MwfkwoXpm8+czU4YNBZgx9eo05EelttNS66BE2G4hAME+scumo1ojaxPejw3bkT88ztz16zWRfiBExmAJ8WpG4jrr0PSrGHW1lzC61snYSCfMGIpuqu4ky1iMbfAI725t59D/ABer9Grgsvkz96JAHpKOg3MHnQp7AIzKc5PLNH5VzF4+4fispCiPR3OkakeqaMyL2KxBK8Wgj4QNCdARyP8AL0n9a1YsKt242R1CzmBQeIwAJbMOs7Vm+G2ZdlZD63n17rGvnR/A4Ar4kNsZhtmaYy7Axp91ZyqJDjeWyOYNJQQ7AeREb8vBSp78L10uqB/zI/7aVGdEq0uAYvbM6HIhB8iOX83Wq+K7VXTl7tUPiOgG+mzGYI18tRQy32ZukHOGB0jKVj1kEyT5DfyoJiwcPcyaaQdfPXUTHOPZWUMEnaLuVLNSuzWDjWLfwlraQZzHLoOS6nb1zVzCowdrlzEqzH5IYZI6FQQCDGoEbn11i7F17pYyQGgaTJ8lMETRw9jla2Hs3WuGPEk5XXyykT/pUzstG7fwbUU3q9TRYgYa68q9uzdjUeEocusq26fV6jRG/fa6kXLiuI8JypI81IAiRWH4XgLFq6VxGYjYr4iQeRIgaR59KMY/AYO4F+Dogy6MQGEzqpInff8ADas56K+J/Y1UVfYbieH3yRkAuJBIKMumvotsc1C/ixmLI4eORC6zrPhNH8LbZIChAFGkKRA9YYE+2a5icLmJZrauSROjFjrsCXOpGlKHUxT1Il0ut0zPq5VZVdSPEQdz1A5UW/Yt+NAsmZlx9+tDcbxe00Jh8JdFwHUPbMR5hWmpk7W35hrQQdWtt/XXRLE9UvuRGlG9m7kjcDxQWIt5YhvGDpz0oMmAsySVYyfnx921Gm7VvBBKey2f66js9ocIqgPYLvzIRVB9k6U41JrsaqjTW6ZQwVjC2/FcsO2XWQ/3bH31p8DiLWKCtbtNbFr0dQD4pn0T5azQizxQ4oFbFkhEBnPbRoJ2iAI9skx5VXPF8cGIQW4AAlrRHXkCF3nYVnUvN+b3HpH4Uav4BrOe5/mNH26044DSc9z6bfjWN/tJxDon+S3413+0XEeif5LfjWeS+ULMNgcBr6T/AOY3409cF5tr/G341iz2i4j0X/JNcPaDiP8AD/kmnkvlBmGxfAz8p/pn7zQTGXrdlVtdwWUkjNPg9MgBpUjkNd6FrxziJnVFA+dageQk86t8KGLclrjd2c2jJb0brm0JiecRSwW3aHjb7EOJ4bbA8VkLJJEFsupnwnNBAnlT7eARmUBQrN4QwZtM0D53lVgcaS2xW7bN1gx8QKhDJ+aFAO25qHF8bVnD27Zt5R4oCsI66jw6862VSb0KdKDV7FhOxlwbX0HkGbn5ZKe/Z+7YtsxvIwA2gz9gFQf2ku/Pb6KfhUScaxdxskBlJ5PbDRzMQSIGvsovOW9jKVCCWqZy3jmBIBXl7adle6cqLruYPKNf9auYfjF2RZbAENADOWBIBGtwwkba78jWiODH6Vf6azq1owesdfqRDplLW4AwvD1tsPhBtqp3JMTuNyd55b71PxIYAISHtz1DyR5hQdfVV79kIBHKZggET11FBuNCzYSGWfFqAnIyc2bbSQI0rCNRTktWb5KgtizhMbgkHhugnqwb7xVTEYjDTmt3gT80hiPYANfVQexgrN14WFnYvlUeWsxRJuAW1gKFdt84MIPIMAZPs51tJQi9WxYFKNrEmIVWIUXlQc11JB8jJ6jTyqzg7MJlF1W1MkuQemgnTlWQ41g3sH0vC25JXOJ5QGJO9XezmAa8zKzFfCevkPz9hpyj5MV9Dhy5YsNtTVW30+SPpH6xINcqivZYgQL7AClXPjj6jTw1TgnbtZhv4/ofnUeD4DY4kDcbvLOUKucEAOBMwCDDD8KF47g7qSLdwXFjQ91lJ8tbeh9tLD41sP8AGP37HwqoTKBBzzI0zAd2V9tXGng1g9fr/wAO1tzVpfv5PQeH8Cw9hAFdnAGhuXC2nkCcoHqAqjxS5bvwiOCUPpW+W4jONOsgGdqx2M7U2srBcM6tHPKInY70Gsdp8Qq6u535KNJMD0DtSVKrNN2t/JV0tNzaL2etzOs9dJ135VYHC40DuNOo/Cspwfj169dKPie5XIWzMqsSQQMoAUSdSfZVa/2mxAZ1FxmAZlDDKAQGIBjJzGtJ9LVe8vcM2N7WDxw+IHfM926iKqm2VQMryuuscm0PSg1jiWJdVJc5W6wBHMyVg0Y7PHE31ItLme6r5g7AZQsBSFAGYyeY5CmWMHcdG7y9kZDlS3cMAkGGkDYAeXMcq6YxSVmlcyd73b/P9FCxiLzlpuOIOUQVYxqBqdRp9ppWsDbAbMHZjEEECDMkx8okae3nRj9mW2tqruFdZLNbuBZJ5ag6CBGg8xuKjucJsyYbQ7Dv9t9QSNz51pZchmRWiQPTDWMwAs3nYeKM4JMRyC7Axy569Kq4xEunOyks8DMWgaCBsDyitFgsLbtXM9shWy5Z74HSQSNV3lQf1FCcVwR7dwBLcoATBMjVRI132/WlZ1qzpx0YRtNgOw/iFq3bgu0AhiXkj5JAB5fXWywXA+6QBndrkyxL5oMgBBM6CTqOc9BQ7h9nEWZ7vD2gx8OfXNBGwbPoT1qycbjBHxaRvrJO+hnNWFXqoz07FKnYKra/jePX5ny6CmLhpGr3Ppfwz0ocMbi/3SRH2SPn66ml8KxnO0nTp5D5dY5kOB4WEzhP43+l6vLzrnwUfPua/wAXmRyob8Kxv7q37uv+PyroxmM3Nu37Aev8/WjMjwPCy5e4crDVn6iWnWCRy6is/wAR4F4y3iMGSs6MB8oDoRuORnkaKHF4z93bgeXQ7+nVfEviiZKifIEwV5jxwDVRr4XdBgvuQC9acBTh7eYD5LMukzsND7tq7NrVRYHjBBAuNJ0k6gTELtMVWxOEulu+uJoDLQAPs5+ZmjuHsWQoe2qgNGonNE6jy1kEV0Ua+JvE7EzSitEClt2mUxZA5SLjggjTYj7RXbtkEyFCafJePKfR0ny0og+BsM2YopPnm5ARyj5IH+prvwDDAgm2m5OxO8DbbkPV7TWzlDkmNRrswFcS6ryjiDvLMW26wNDP1VZvJiFFt2VyhdQwUHVSZJGukgbnTWieIwVsiLdxbcEkQhI1kkRpz2g9dKp3cIwur3J0WHLEnKhBnUGBy0HOpc4Luh2UglhuHHv8wD9wV8IdiTn5wd4yj7aKHhyfN+s/jWJxN3GXma7l7yTq9tfCYiICnTXrrUvCCwvquNFxEZWiMwMg6c9NjWE+nlUeJMpSwRs0bFuHpHo/bTMLxBFy2XtuAPCrxKmOUbj3EfZWD4hiG+E3UsEtbDkLmJJyqJc78oY+wUfwfCLyNmDW2YEFSykwNejDUz7qh9O4fExqpfVBfiljCHRwCeUoSfrGlCfhb2T8Xhiw0htQSACACAGEan9aVNxDCYm7ozWRpuEb+uhVnsgVEZk+j7eppwhp5n7/APBN66L9/IT/AG/f/wCFPvb+ilVEdlY5j3D8K7Tyqf6n/YYpfv8A4GMdbushAuZSNZVSDpy3O9C+H3GF27YvXrloJmNtzbzZhMldiSdZEa771Qbj+IKnRSBGYwR7yGEbVobljG3MKjW3s31J9AMxgaZZLMJPUHanYWHZmUx/HRbb/eM0H0YCs0aSY22jqK1nDraY2z3mDuPYCiGW4o7sNzPeFTOsz6+VT4Hha20PwkW7jDxFLakW1IG7EkyfUB0IIqv2k7SG2FUAcso9G2o8gDMx0k61eKK23KVKW72J7vDLNm07OO+usIN1lUAZjGi+HQEySx69ayvBuKeHKuIcXXOltbPhLHnNtDJgUc4H2hurmu4nD58NcGVh8tR87Kdcpnn9W9azs3hcJaU3MMqujGc6+J1/hK+kI8vcN6nMi09QlG2yAuG7IYhE74uTiZkOHbMByAERHVTv12qLD9oEu3havJmujS462mQiCBLK6Qw8xrWtxnaC1bcK2eCpbMEYjcDKQASDrOtZbiXHbj31KWM4MgalCBpAYskTvsY+/mnhezv/ACNN9yZ8XaBIFlz5i19dRtxOypANpwW0Ud2JPkBMn2VaOFd9bjm3Oht22BI/x5YMilhcFatA90gXTU7uY3BYyYrnUOTTfYdKqJ7uGiQCBI8zH6+6tBnXU8/dVkrpHn9v+tMdPt/I00rDsRAbetfsio2Hly+w1ZVNP11pl1D9v41TAhPP2/8A2qS5ua4yb+37qmuLqfWaEFiBdY9Ypit9g/8AtP3VMR5dPspiJ9g+oE0gsJR931ma719tP7uPqrmU/Z9Zn7qYWIgND7fqFUbLNhWMAtZJ8SjdTzZevqoiiGP1zMmuMJIPSfrpNXAScVDDNbtm4vVSNPIgkEHyrjcScf8A49z3j8aq3eFDNnts1p9PEmnrkc6ks8RxCH41Eu2wDqqgPygwNOuw51OCIO465xFtzZuADowAO25Go9dCbeKbHMAti8lobqwUWiw+cwbM2vkaj/a2IuBlVLJJJWMxDT0CkyfZRTg/E76SLwNwRso1U+RLSwJ61aWGOq17EXu9yLF2WtMbgQkx4ltBQHjaVY5dOulZXiWPcYhVHe22Yq2VmkeIBwAoLDnEajlyr0CzijeRWFppIBMkZVkTuTJ6aA7GgXGsUlpwoUXL40WQFS2DqRnbf3x0A1rSjWw6NXYSi2yrh+MoxCXfA2viWQP8SjUeyR5Cr963lyklypHpKSVjkdD9lC763MoHfZgxPxlpFYqx1KshGYrOxWPxhsnEYWPEtxX1KqDlHmymCp818ta3jKMthNBNr1udDcOupAuEe8aU91KeJxcCdSxBHSVJmPyqIXlv/wC7bu7h0KGPENtDHi09R8jvTMW4RlS6Wv6QC0kDeNTrOsHcxvtTuloS4sTYheXeEeWY/fSrKXuG4ksT3W+vhYBROsAEyANtelKtlFcowc5cHpnB+HvZsvZxXdPbnwqASx85/XrFctX1Ud1ZRbaLuqbmdZY8yQfxJrGWlv3XS2rXHuT8Y8koQNC2dpXQggRI106VT7QXryM6PcK3FZQwn0l1IYADxr0YaedYqLbsbxqwhq1f2N5ibgVCJYQubwLmaAQDCBTm1IERzrvBuzF++wfGLZ7sKMqi2Rd1AME5oUAzpGvltWPtdqrltbe5ZJIcMoOoAIgow25+dFMX20vLYtv8JbvXBPd+AnLmYBj4B0GnmOhosuCqtZzWLZG94j2fsuoUIqlRCmJA8iOYmvP+J8Jx1i5I7gWwR8ZZGRgCR6XiJGhJJiBrUVjtleFub2JuZj6IVV133lNBtUPF+IXMRYi2967eciUVdNxuQgnQjnyPIVl/lt/RlGomtyXtHxm89wMb1tJnKltp+SsrmiHGYnUxPQDUXOC8XsXrIt33BdhJDGJEmBIOmgG8UJfgtxbaWbjrmkMsn4tXgjJI2aI8WxiPOpcNwW4ob4QAhUjUg6zJ0OYTt+FOrCKj5jOEpud4hDjHDcqgYTGGy4BOVrrMjAbekWy6Vh7XbDHcr0+tV5+yjmKVACFlv5joPZ+NCxgRM5ATVdPOCVpq/wBiqim35Xb7kB7Z4yY7xZ6ZVpzdsMd+8H0BtzO1TfAl+YPf+VMOFH7se/8AKt3V6XtH2Iw1vV7jG7Y44b3B9BfX0pDtjjj/AHgP+FakODX92Pf+VdGDH7sfr2UZnTen2Fhrer3ID2vxvz9/4R6vuqSx2sxhbK12PPKu8wdKf8AH7sVy1w9Q0tbDCCAM5WDyMqJ06aU1U6W+sfYpKryNv9qcXHhvST/CBpqDy8h76hHafHbd6ZMaQOe1WruBQgZbIUzv3jNI6QR150hgx8xaqrW6TG8EdO2wsNZpalT+0mOInvmj2fh51xe0uNO19vq/Crown8C8678C6Ivuqc/p/R7Cy63q9yie0WO279945b9KjbtLjBvfb9eyiHwTb4tfdTvgp+Yvu/OjP6f0ewZdX1e4Nu8fxhGuIuR/NG9aDs5w5nC3sW95kMkBgSmhIlm6abRzHLera4cXIUIsnTb389udbLhmJxOCARVS/Y37sjKykiTkbpz1msatenKNoqxcKc07t3A91rS37d3Dui2VPxndwF5k7DeDFW73E17w3bYDTsAemhnpPLrFG8VjsFftXAls28Qbb5UZYbMEJEHY7cz0rCrhMQjSti63qWQfaev4eqoUYzS+S+4pynF6BfioxDLlwzkGZID69Vg6d3poRJDaUY4LwO9lzYjFPdOxUQAD0nKG6UD4AbqsTdw9/XpMjYzIiRvp51pLOFQiRnHWWdTt0JH6PlXPVcorB+Tak8Wr3JL2CyappAjTp00rM8Z4diCC6X7lwKZ7tnUGOZUwoaOhM+utKcCsA+I7Gc7fj7fbFZbjuKe2+XNbCQR4wzMTmJ+cBABX86Onk1Ky1+pdW1rvQDrf5EQYnX1x9oo9w7jN1QO+RmQei50aPJzoR5N9VDr3FZgtbR7qgKbiqBc38Op2jzk9ap8Y4g7lQS3eLMowmOUzpHON+ddzeJ6I5n1T4NXdwNu4S/whlknwl8pHIgrlMRSrE2+PXwNC3Pc676zpSqchj8SuDXWP9oFsWRatYS+AqwJKk5RrOrSevtqme2NnFZbV3Bm4J8LOwUr1IcSVHM8tNaIX+z9tLiqti5kjV5RkYFSOTSZ0A0G/lrRu8TODk28Ld8QZAwRMxjKfGAW0IOh0Mj102ovaOoXezZl+IXbZBKeEBiMs8pJB18o9dQXceQoGcsAI6GFGg5yBpFH8dxW5iLDKcIFBAUNct5nBiJUhQ2nIkkjqYoLw3gV24xDzaUAklliR81ZiWPurWnZq0v7M6rdklsTjHSULEFSIkbyP19VaH+2bWlVBh7UEa5WNvyg6GdqDDszakDv5VfSA0MzBYakbcuo6UTvdnrLWlt/CkUhg0uPEZTxAx/FtHLrvTVKGJMzjiWhLa7ZA+nhrZUD0TckHy1WPP2VcxPbrD5VF2w4VgYAyssDQaA8ooYvY6ycxGLXLPhOQ6a65tI26c6PJwfCJh1tvF5u7dJAgrnBDspPM7eUUVaVOb1b+5rBuC8vsDW7XcNM/FPqdgn/lSHanhh/u7nL5J9vyqyXC+DG+9lFZQ11LzeIwCbZMLPKYj3VQs4diTCyFifdS8J06W7Hm1u6RvF7T8N+Y/wBE+z5VMPaThnzH5/JP41i14e0+ieu/50zEYYrEjfafWKT6TpuzY1WrPsjcDtPw35jx/Kenrro7UcN08D8vknl7awOSRqy7xoCNdK6VAHproYJIbfXTan4Tp+X+/wAE51XhG8/tTw7924/wfn0pDtRw392/0f8AyrBxHQbbgnWT0HlSuLoJKjzhtdB5aULo+nvuxurWXZG7btRw7laub/N/8qaO1XDx/dPy+R7etYc2crEEqSJ08XTrEUjudQddoPXzHnQ+j6btcSrVn2Rtz2rwH7p/o+c9ad/a/AfuX+j+dYUDUiRprEHb1xXFX+IbTsdoP8NPwnTcsM6suyN0e2WB5WG+gPxqI9r8F/w7/RA+/wDUVjbCFmAEEmI5fO8qsnhj/NXQxvz93nS8L03e43VrcI09ntlhEMrh7s+z28/KrDf7RLP7i4faOf8ApWNv4F1VjAAXQ6/lryqxY4fPcnldfLH0vfrT8P03zGpV3tY0J7ZJdIHwaAd2czHQwBJ9lWuGcfsIzFrxKkCFFtwFPlJMz7NqyuE4P3ioxKiUOhMbZh06gU4dnv4k+mPw6VHh6F7rQrHUW5uG7X4bkz+xDTf7X4U7s5/wa/bWKTs9BBLp9L8qVjs2XICshPk3v5bbUZFJdwxzCfG+JYe7BOaVUgELlmB4QxzEtGw0FZ/DFnaRCgaeufZR/jPZi5lXuyGYEmFiTMHXkI29lUcH2dxAjwAE/KLCF89DP21UcEFZMxqY5PYm4dxZ7RF0WLd1oJ8YMgr0gjkehOlCcZxQ3LrXAAGdszczO8AmIE9IosvDsYrk9wlyeZYAGOejjerGL7K3mdrme0JOYLDCOYWAsCJ6mqjKmu6+4nCeG1n9gOGVgDJ1HJTSoovZO8de9A8oP3aV2lih6iMufAQPa5wf/Z4aeoJ+4U0drn/4TDj31SvYBWylblkZtoZtTrI9DQ+um2uGyCe/taaGO8J93dyR5iayVNW+H8HoRlBq7kEB2vuf8NY+uob/AGlZ/Swtj2Zh99E+F8Mwa2nS/cY3SNCiyF9RaJHWNT6qCnhUE/GAgCfCJn3xHtp5SXb3BTpttXH/ALd0/wDa2P8Aq/Gm3ONlt8NY9zdI3zU1sHEQJ82Og9gg10cPZlJ7wJp6OQSdQNDmk7zvyqlSuTKrSW2pPb7QuNFw2H8vCSftom2LYxNmwZt5yy4clBEgrnLgFgQaENwZh4u/zgCY1Ej36UV7MYo2k7rEAG3laEzFhliIM6SSWJIUCtF08e5hOv6UYzhdy6rrcSAEDgMwkSw1HmdZqXhl3JnDBpYCBlPMacvMV6KmLwoXIMOoUGYDKNSIOo8vsmnnE4XNPcKGEahwB4fCo6cvs8q1cEyHWeuhh/h6yRlacsRlM6TOkVQ4niQ4UqD4QMxggDVR9v2ivRk4lhpzixBJOhfXXfw7RHumoLuPwwBUYaQRlb4zWJ3Bn6wRtU4FyEalnex5giiJkQH3nSTynroa7dCxMgAtoTsYmRPUSK9Ru47D5YNgESG1unfWNZJHq2186ZexWGARTh/DDFYuNpMTmMz6pny2p4fmGNcHmV1upCyFInSR4tq7etyq+IAGSCdiNpHXUEeyvSrmNs+EnCyACqkXDEAxpqM2+51+2h2NwmGxBVrpa1kQrC6gQ7sN9SSDv6qWFrZlOpFvVGLvW5u+EgliAFG5JUAADzJqubqk6MCSRoP5hW0tcNwqPauh7uZbitBG2VgZMeQ5TRy7xPDwWGHBIadHMkzuANI0mhRYsyK2R5mFBdl+XqMvytN9PZXECt6JBhDMa6aifV4hXqNriAzZ0wykmWBNxoMiTpETyiIFSrj0TbDAHKQfjGOnPrzO4136U8HzE6ietjy7hhyvmglUyzA2nNH3+6jBxnhnI8F5BjplJHr1HvrbpxlPEO4AmN3bXLsQT6uorn9oFiDYEDxek0SVkjrPLpNPAuROq3bQwmOvEo6924L+JZXloPtU1p8D2PxNzh9m9bI7xHLrbK+IkMQIaZ9kb0aXtFbOUGwdNCJPhXQ9dd/qNWv7XqfCAYkFR1gnxDy08qnLiNVpJaIynBeHt+zlvoGuG2Ye2gWQMz+LxISfZVLEPeyo9vxI6gx3allYekjQu46wJBrdWe1VlPCAyhlkECZlT4QG56xrpIigOC+DOoF5mDlpc2BkQTCyVJaJMaKYnNtzh0uClWWK7Rm7uOxCjXw+ZtgbetajXil4ahxPXIs++K09/GYZFPd/CiQYALBcy/PkLt5Hy9lF79gkh7TMI3KgSfWqh/fWbps3jWpd4gf9rYjldj/Cv4U79tYn99/0L+FXr1nDGIt3l6w4IA5boTr66qNgbJOYG/I9EBlHt1t/b99Cpt7op1aKV1/si/beK/ff9C/00m45ij/ff9Cf01dbC4cyQLvsI38hk099RjB2Pm3vPxLp0+RrRlv0+xWbR59yn+28V+/P0V/ppUWsW1CjKLuXlNxAfdk0pVOCXpX4Izaf7cG3L7KCQQCeUfXFUvht3aVJ9W310Ww1ksCI9VNPDGDTHt09/wDpXYpI4bMGC5c/h6H9TSbEvGm/kPsg/qKOWsGR6/113rj2vz/0p4kFmBPhbgbqPd7q4+PYGDB235Ufs4EsHYIItjMx0gAnKOXMn6j0NUMbhFInmIjp7dNPqougS1Gri4Ei2vT5X9VSLxFtgqxHQ8h/NVcroFLqNdi0a+o7n1eVQWL/AMfkYRlBBBB13k+f1bVxOT5PQqSoxWiQTbi50yooI5yT15e2uLxe5GWFjpB/GqREV0UsyXJ1+Hp8F1+MXSSTlJOmq8vfTG4pcO4X6P51Vp9m3mMSB6zApOq0rth4enwWf2tc2hI6ZdPdTW4rc6J9GuDC/wDyWvp/lTWwo/e2vp/lWXio+oWTS4RoOHY7/wBPaa4yg3HZAMpMwxE+kBoAKJ/AB3jJAlVDTk0IM6jx67R6/IgnKYfit20otKylAT8kNuZMEijGH4reuBSMQlvMGgvlWFQOxk5YAi25/wAJrsjXjZaNnnVenlFt6JHO+HdC73a+JygAQzp8ojOBEc+U+yrNhVNx7ZVPCAZykTs0avM5TXM94ME+F2ZLAAAqdT3UbWv/ANi1r/F5UExnG76uyh9QSrSibgwdcm0iqzo7YWRChKezRVHGr3o5tBtoNNfVThxq/wDOHuH4VBhsFmAIuJJEkayNJMwOQB91MZLY3xFn6X5Vxuur7v8AJ6ShSW6RP+173zgPUq/hTDxG51H0R+FRsixK3EcH5pn7qaRVKo2tGWqNN7JFj9qXYjPp/KPwqD4W0cvor+FMiuEU8T5Hkw4RO2LeAZG/zV+sZfOo2xjnmPor/TXbENaLAkeIaHbpoedQNRifJhSy5q9kQ4q9cZvSbUctNvIVLbwp5lvfvRDhNgsCRGnX9a1YsW1uXGthpZRP8JjdZ6gax5ddD2wl5UebWjab+oIuzJUFoA18Ub69fOnW7AESXn+bSfXMTRoYESJqRsEDsKeMjCAmsAnd4G+uvnzrr4Qw0Mw/xa7Ua/Z4A3jlPOecVJhcLG5PnRmBhAKYUgbt7zSo3fwqFjKD3ClRmBhLa8PcEQ4E/wAApiYd+9uB/GFsNcAACmRcRRt/MdKMftHDA64mz5nvF9w1qlY4haF686st4dyq5UaRD3Qpk9ZK0hrUDJjSTASeU6/01LjbbKhd1CKNczbk8gE5+2KKcT7W4e2JXD2BeBOU2l8MaiTBiSNZG3WsBxfjVzEMSxnoPkj9fo0W4Gkz1fsVirNzDd1aPxhGe6HIJYnQHTQ240EbT13occ7LsUY4b0/3bHT/AAtOg9c7aEbV5fgMdcssDmIIMhlMEH1jb9SK33A/9omhGKAYRGZFGYnq2sR5CKUk0FtNDMWLii4yXe7Dc2EQTzhjoYM9abfvt8IA2A5xGYb6meUxpUl7CC45uptOihQFAnYTyA5kz6qWOyvluBl8AIjmZYaDXTbb1+3kco30Ib7Et46mmZq0OB4Nh7lkXHvFWMkqCBGpjQqTtQ7h9jCXFctcIZWKkd5HyyqN/u9Qcrn3bTo40ZNXPWj1kFFA/NTlNWrOCwy52fE28omAH10J38B6DYVb4LhsLfOlxlMTDGCdCWjw6gAb+vpTyJFeNpmIS14jETmO/kTUmFtgXU29LltRS/wC9ncKoIzNB1IIkxrFS8K7P3TiLQuLCFvEZI0g+Wlb4ZPQ482mtbls4G53fe5G7v53LePt0rN8S4hek2Q8Ws0lQAD4lh5MZiCNImIJ6mvSMbhbFtEtG7dZHMZVY5R4hqQY5mdAay1rgK3ri3UWMNcYr3pMFCATDFoWCFHWMx8qKNPC7sOorqpGy5M63F79u49xLjK2ac4O0gQNendpH8orW8P7P3XRHuMtpHCnO5GuYAg7855mqmJ7PZbd67ByKbjQELIApyg956M6gewnrQu6l1hDO9xLWUTJKhTAUCdukVdaN1oR001BsKdoeD4rCZGJCqxa3nUgq2ZT4SCOYB5Vi8bjLjPcZ3JZ4zE/KiImOkD3VpPgWIvIEXvGtqZC6lQdh5AwfronwXs/gwxt421fa8VLAI2UKIBSNRMiSWbQQNDqauivLYz6mV5t/QH9ncFcewhUDLqMzMFEztLEa1cv2mttldSrdD9R6EeYqrxbhiYU6eNIGVWILKT4lVyPCWyxJXTWtevAcOwtEZmmyr/F2rhWCW5ppuCJrmqUXibO2l1ajFJrsZYGoeI4hrayF32bmPP9TW9PZnDgxkun1W7xG07iRWH7VcDe1eiGyOfigVcEjSQFcSYJ86hUmnd7Cr9WpRtG5Hw/EZymYgt4hppuug02j76t/su+7hQhLNqDIAMD5x05UFwua04LoykEGGEaT58jtWu7McXFs3e+/wB3Eh1UsVYGUIjkOfkTO9S42n8jko1XC6XcfhuA3EQqzxPJPPq33Ae2huIsdydTlKwQR5agj8qt8W7ahxFoQDzJMzzgfkay+IxD3CSSZPMg/Z99dsdETJOTvI2vB+6xSqpuize2E/7pz05d03lqp0gCpuJcMvYdgt0ETJUgyD7f9DtXn1h7lrUEkeo+4zuK1fDe0t29YayEuXVQg6KzlDsonUopgiIg6iaTQrcFvCnOzIGIYKpDLv6RBE9DmXSprmFfT4279P6qEWf/AE2LZb4KEatmBkAiVMDrp7x0oy/HML+9H0W/p3oQpKxEMGx17+79I0qeeNYX96PoN/TXaBWMd8GHzfqq1gsa9gOLVpH7xcrB7eYZRroORmNaJPw5iJN1fIZTG/UxVHE8PmFuNI5FYGvnM/dtSvHk3ddtWwgS8jMSGthR0CkCpLUgegB7DRH4KloSjEE6Ez6jHKKp3MZBO/4/XVXRCn8iubjk62xl6/Z99Vr1rUEgKJ10/CiHw3NuTHs+yrGDdS8ESrjKYGm8g6dDEeqpnK0WxOWmxZ4VIRpGh1HpagnXnqIFTWbSOrKHMTqFMaTLDz21jcbVS4e9u1cNpjnPyTss7hevIaHnvtV1IW8xiDCk+I6yPFGm8erlXnT+J/cyPQf9mPaBn7zDs2ZLaypJWFAYArpr8oHXz2reLaWZAE9fX0rz3sT2Xt3cFiFbOgv5rZIInIQCcsggSxJ516HYtZFVQZCgAT5CK7qXwooje6ouKkauGM8vDE//AGrhsK0N0Me4/lUptiQeY2J1id410qvhsAEULmYgOXknWSzNHqGaI6AVYyU4dfrn9aVXxdgE+FVZwAQG0EZtdQCZgmKkxj3M1sWwCM/xmaQAmVpIPXNl9/tqpxa4tkXL7XFRu7CBiNB4tNJ11bYUAQ4+zdKKYXOrgkf3eTvBmYkiZFuTvEjnWb43wNc2J754tJhwykEKE8T5/Cq6woUAxoCdZJrM8U7cYple2UnM4Er6OXKDlBAnU6HXmBrrJzs0cQ1s3QWW53fdtcvbAoyMGZQugyu4kgbeU08LSuP5FnEYK2ve4T4xrbr3h+MCW3JNtGtkkFkGYgkAic8ak1W/slhbDeK25tXLiqRLF1DNaCw2+UXmUE9D5GtFwThzNhe7vsCz3HnN4TPeFgNpJ8ObrVBcVbe+SGuXJvraKnQLL2zmAMNC3ACYMDMZGlNXdw0LPD+F4a3ZIwrMiNeK3GzSQbZZXILyBDL9VQv/ALOcK1x7j3LzO3icsUg+LMD/ALuBBUbchU/avGwr4JLT/G2STcUQqm5dCEGIg+Jm9nrqfg16/iRbvsO6F20yvazBgILZGHnDe4Cp2HZtXJez3ZjC2bYNpCyuoPxsMY1I0Igb8gOVXsXw+VuZdC9nuwFWAIzZYMwPTPSh3DOMW8OEw5DALeOHtsdZy2e9znbeGGg5Vc4xx23btyM7HMmio0xnGbWNomna5OwTUHNmKnaJkT15frSvC+3/ABi62MuLddibTEIgEKm2s850o0OPPcuWg/eWil+6WMsJQ3lvq8wQY7thB5uByrIdpOIDEXC91muGAEuZApKyYJAWTIUASZ8UxrFTKHImdu49XSHUERoI13EANvEE++puF4lFuLFxipkBGmQNBy0I5TpQYsAupzclnQjoN/bFW8Al0lRl0WGk25jcgEhemtcsqaUWK5JcwTfCSQrN6R1Hr6CKmvWnOiQrTzjz098UbtWhcTMz52G0NoJExGs+s1TFhDMysHSJP/aAK2p1IuKubxnJRsiFsPcRA1wRoJOkE84quli2+YtlEKSJIGYyPDJ0GknXpRK5grZQSx89QAD7taVvC4f0AWzHnOnv6VanBjlUlazSA1rhhVsyZWUQDldDGYEgZQZmQRtGh5a1M2HPzT7q0djg6i2yiQWe3Jmds5+wmurw1dzdboPDzn103KL7hTrTirWM4MMfmn3UqMtw6DoxPnB+40qLx5L8RPgF/tQ/8Mf8z8q5c4jcME4YxMjx6dNPDrVh8O4nwnTy+v1edPxKsLVuSYltOm3LlNcS6hvscxQucRuFSO40/wCZ/wCNDHsOdTbPrLD7lq/dcfxn31Udh8xz66tVZcfv3EQmyREqB/jj/trvwwrESDrBU6axv1/Om3XUf3R9tSYaxKllRTsAxbLlYkbCRPnWqd15hMLjF23VcxmAACQPFz0jaI5ffV2xw9rpHcjOeQAzmJEAk6gz79aqcKw11/i1Cl3MIIOQsTMz11r0XsJw7GWHIvWAqsILZ1Yysxs2g1jafdXNGneWmw0abslbK4ZEa2bZXQgrE85AzH7eVLiGKU4mwmcKVuTHWbT+HyJnT29ascRZ8kIpLFl5aRmEmdBoNd+VY/D8JxAv23ayLk4lLpzMfiotKhaZlirBzEa6aia74eXQLGxxXFAsFUZxnZGKx4co1JkiRmge2r+bSeUTrpp7dqzGM4fb7y4jk5HR2dZEE3WCPoTz6n8aK8ZuXBaKWkYucqiBAgkAktIgBZOnSgdgkuuo50y5YU+koPrAPnXGu5RLECBr9/OhtnGs+FksLVwowGeJVhKglc2uomKYgm1peg91COPYZ7lp7VoABgvydPTBYGN5URuPXWVwHaO4wvKy3GNu7bACmWAFsM4UsTrnY+LSQY+TW/IJA1nQa7T56EUNDMhhWxGIw9tXUz8JdbhcKPCjusBQ2pzLI8uvO92V4dZsKbYk3LAK3HfLJNyLjsSABMjc8h0Im9xPBs/c5BkyX1uEyBI8WbmZnNUKi8WxYtqEYspt3ChhmNtZLbZgCMuh2G9D2AINatPcZC03FVWZcxBAJbKSARoSD7qtLZAXKoAH1a6zVPC4DLfu39M9xLaHU7W88aRpq5+rpV4T5UgAfE+ElnR2xATu2LpChYYoULeZysw9tCuJX2tgN8KFxiwVVk7sY3mtbcNz5IT2sR9imqONs3GjM1kQQRJOhGogwNaAPPsFx57qZ7t10ZbauyiTlBLAkTpMoTG1QcQNt7TI7NldgLbBlUXMxADAMGHpa7jbc6xtcXgTBk4XUAHTUgTAMnX0j7zWR4lfvA20F+zcS1etoyZQO7M95aeACHAVl1HUgyZotd3A89NlLVw2nIYAlWKa7TMEjedD99WOH44KQUcoB8iJzmRvB356ADSNK0OM4ZZZ7huYmyhuZnDm04DMXZwDyXf2QKzOHsqYXNbMtqRuseZ351hUitbk2Dl5DJFohXIDE5SVOnrn1amqjYe8Zl09iR99EOFKQjJmLFPE25EcjoYXddvvpZ64ZVZwdkUiutm5kjNbOu2STy19Lz+qnW1uAiDbB/5X/lVh7kAbUlvzyqM+p+2KJV+EAT3lsyRsvSd4bQjWomF8/LT/AC//ACqdL692NTM6g8jmf6oNcGIFVKvNOwiIG/8AvE/y/wA6VSd8K7UeImPUI4Yyyg6ju30O3urN94TuSYmJP8KUqVHTbyMolWdvXQjFXTO5586VKuyC1GVrp19v31285kLJgZoHIa8h7aVKutCZsewv/urH/Mt/Xv769zI39ddpVFLuUONKlSrYAH21tj4G+g9Ozy/+e3R40qVMDlNa2G0YA+sTXKVAEaYVPmL9EVLSpUAdFDsVcIxVgAmCl2ROhju4kc4k1ylQATrlKlQAy7aVh4lB9YmqtjCWzui8/kj8KVKgDN8WwyG4JRfC2mg0k2wY6SCR7azQQNfuZgGlhuJ2UAb+QHurtKtKuy+hMDK9pbY7t9B4QkabSzAx0mB7qAWB8Xc/kH/9UH2aUqVYsbNB2dP/AKu4vyZuiOUZX0jpoNPKpr2366VylXldX8SLjsPU6Cu2d6VKuNFvYjAjb5x+wH7SffXaVKq6j/6MI7CFKlSqAP/Z"/>
          <p:cNvSpPr>
            <a:spLocks noChangeAspect="1" noChangeArrowheads="1"/>
          </p:cNvSpPr>
          <p:nvPr/>
        </p:nvSpPr>
        <p:spPr bwMode="auto">
          <a:xfrm>
            <a:off x="230981" y="7938"/>
            <a:ext cx="2286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data:image/jpeg;base64,/9j/4AAQSkZJRgABAQAAAQABAAD/2wCEAAkGBxQTEhUUExMWFhUXGBwaGBgXGCAeGBwdHRocGxgYHBodHCggGh0lHBgbIjEiJikrLi4uGh8zODUsNygtLisBCgoKDg0OGxAQGzQmICQsLCwsLDcsLCwvLC8sLCwsLCwsLCw0LCwsLCwsLCwsLCwsNCwsLCwsLCwsLCwsLCwsLP/AABEIAMIBAwMBIgACEQEDEQH/xAAbAAABBQEBAAAAAAAAAAAAAAAFAAIDBAYBB//EAEoQAAIBAgQDBAQLBQUHBAMAAAECEQADBBIhMQVBUQYTImEycYGRFCNCUpKhscHR4fAVU2Jy0hZDgpPxBzNUc6LC4iQ0Y7JEZLP/xAAZAQADAQEBAAAAAAAAAAAAAAAAAQIDBAX/xAAwEQACAQIFAgQGAgMBAQAAAAAAAQIDERITITFRBEEUIlKxMmFxkaHwgdFCweHxM//aAAwDAQACEQMRAD8A9CilFUxxJeZH108Y9DEEa+etd+Yjiy2WYpRUVy/HSqwxLkwNfVTUwwMvRSiqlzENvEA7aaeqa58LI6HzoxiwFyKUVVbFE7QKYuIbqCKMYYC6BSAqpYcgaCQa5h74UGetGMMDLkV3LVJ8VKsDpUi4waDfQSaMYYCzlpZarXcV4vDqIprYsnbSjEGEt5a7lqsmKMiQIqW9jEUSTp5UYx4CTLSy1U/a1v8Ai9350+1jQQDvO0UYwwFjLSy1H8KHQ04YlYkyKWMMDHZaWWqly/uQTFRLiyeZp4wwBDLSy1RW+x11pNcYx4utGMMBey0stDTdPzjTs7Rqx2608QsAQy0ooZaxBnc60mZuQb2UYgwBPLSy1QW20TJA9tVjxG2N7onzNLGuQwMMZaWWgy49SNHEfzD8a6vEbf7xfpfnSzVyVlvgMZaVCTxJPnj31yjNXIZUuAKqGdbLwTr4m5x/B1GtWLlxCQRbuKI2Fsgyd9RodKOniS/uLv8A0f1039rKSF+D3YPM5Y8h6XPavKz5Hp5MSk+OtAC2i3s2yqyKORJElgeR91TcJLXAzKj5euZepB+V1B26VW4n2iS0fjMNeB5OuQr6pLjlyI9W00/A9pVt2GYYS6qNsQBl1JJJgnJuTqddDOtaQqNrUynBJ6BfHYN2R4yDwggyc2mXygTHnQLEI6Myu4gQSTEagHTSeddt9ulYHwQCpAEySZAmekcqC4ri6OzF7h111AgxAA89IHsq4ztoZSaYawV0FSS46LqI9vPypyX3kRkHWSZ9kSAJ60C+F29ALwyqATlUSdTt0qxZ4/YzEBiSOcDWdDsNPdzqs35E6By6pB3tiN5b8ulQY5PBoMx5ESYG5J66ChYxCOYBQRpLEwNJ9X1UzEcRQKIc3VJ1CjKF5bRJNNTuDTRce/AEadZNPXEMNip8wJ+0aVTxHFLFu34CXaYK5SBESWzEcois+OMuhOU2depYn3z91EqlloOMbvU13fyIB100gD3Gmux0lsuv4cgPOsonGnYwz2lB+aCT7BJ186P2bzOVtjLmY7tPh0HzW3ge3nFZ5zivMa5Sb0LL3yWyC5J0OgjTT7aZ8HaILn6qL/ALcCVDEADMwBYxzOm5rowFvbu19wrhn1UpO51QoqKBvcEqFL+EbCB7aXwTpcI91EvgVsf3a/RFN+A2tu7T6IqM+ReWgfZxebQHYwSANwfrqR7x0MmCd4H6NM4pw4xNqUAIzKugIHkCPbGvuoTjOIEWwxbIBMELpyhh4iT667KPUuas9zlqUEtUG3uGASWg9I0+qp7d9I6EL7D9cz7hWIbtBe/fWj55Gn20Q7PcVU3cuIOYNooQFY6sdNfeK1U5/wCX+zOUIpaGrseNGKE+GJ859Xvqm9xwYLqPEQNCT6/V51XHaGwCU8MAzGupEga+yoPhAukkB1B2CkFempkZeRj8apVV3Zk7BG4SY8c8gRz19lThRsAcx1OnSgpd0A8MwfkwoXpm8+czU4YNBZgx9eo05EelttNS66BE2G4hAME+scumo1ojaxPejw3bkT88ztz16zWRfiBExmAJ8WpG4jrr0PSrGHW1lzC61snYSCfMGIpuqu4ky1iMbfAI725t59D/ABer9Grgsvkz96JAHpKOg3MHnQp7AIzKc5PLNH5VzF4+4fispCiPR3OkakeqaMyL2KxBK8Wgj4QNCdARyP8AL0n9a1YsKt242R1CzmBQeIwAJbMOs7Vm+G2ZdlZD63n17rGvnR/A4Ar4kNsZhtmaYy7Axp91ZyqJDjeWyOYNJQQ7AeREb8vBSp78L10uqB/zI/7aVGdEq0uAYvbM6HIhB8iOX83Wq+K7VXTl7tUPiOgG+mzGYI18tRQy32ZukHOGB0jKVj1kEyT5DfyoJiwcPcyaaQdfPXUTHOPZWUMEnaLuVLNSuzWDjWLfwlraQZzHLoOS6nb1zVzCowdrlzEqzH5IYZI6FQQCDGoEbn11i7F17pYyQGgaTJ8lMETRw9jla2Hs3WuGPEk5XXyykT/pUzstG7fwbUU3q9TRYgYa68q9uzdjUeEocusq26fV6jRG/fa6kXLiuI8JypI81IAiRWH4XgLFq6VxGYjYr4iQeRIgaR59KMY/AYO4F+Dogy6MQGEzqpInff8ADas56K+J/Y1UVfYbieH3yRkAuJBIKMumvotsc1C/ixmLI4eORC6zrPhNH8LbZIChAFGkKRA9YYE+2a5icLmJZrauSROjFjrsCXOpGlKHUxT1Il0ut0zPq5VZVdSPEQdz1A5UW/Yt+NAsmZlx9+tDcbxe00Jh8JdFwHUPbMR5hWmpk7W35hrQQdWtt/XXRLE9UvuRGlG9m7kjcDxQWIt5YhvGDpz0oMmAsySVYyfnx921Gm7VvBBKey2f66js9ocIqgPYLvzIRVB9k6U41JrsaqjTW6ZQwVjC2/FcsO2XWQ/3bH31p8DiLWKCtbtNbFr0dQD4pn0T5azQizxQ4oFbFkhEBnPbRoJ2iAI9skx5VXPF8cGIQW4AAlrRHXkCF3nYVnUvN+b3HpH4Uav4BrOe5/mNH26044DSc9z6bfjWN/tJxDon+S3413+0XEeif5LfjWeS+ULMNgcBr6T/AOY3409cF5tr/G341iz2i4j0X/JNcPaDiP8AD/kmnkvlBmGxfAz8p/pn7zQTGXrdlVtdwWUkjNPg9MgBpUjkNd6FrxziJnVFA+dageQk86t8KGLclrjd2c2jJb0brm0JiecRSwW3aHjb7EOJ4bbA8VkLJJEFsupnwnNBAnlT7eARmUBQrN4QwZtM0D53lVgcaS2xW7bN1gx8QKhDJ+aFAO25qHF8bVnD27Zt5R4oCsI66jw6862VSb0KdKDV7FhOxlwbX0HkGbn5ZKe/Z+7YtsxvIwA2gz9gFQf2ku/Pb6KfhUScaxdxskBlJ5PbDRzMQSIGvsovOW9jKVCCWqZy3jmBIBXl7adle6cqLruYPKNf9auYfjF2RZbAENADOWBIBGtwwkba78jWiODH6Vf6azq1owesdfqRDplLW4AwvD1tsPhBtqp3JMTuNyd55b71PxIYAISHtz1DyR5hQdfVV79kIBHKZggET11FBuNCzYSGWfFqAnIyc2bbSQI0rCNRTktWb5KgtizhMbgkHhugnqwb7xVTEYjDTmt3gT80hiPYANfVQexgrN14WFnYvlUeWsxRJuAW1gKFdt84MIPIMAZPs51tJQi9WxYFKNrEmIVWIUXlQc11JB8jJ6jTyqzg7MJlF1W1MkuQemgnTlWQ41g3sH0vC25JXOJ5QGJO9XezmAa8zKzFfCevkPz9hpyj5MV9Dhy5YsNtTVW30+SPpH6xINcqivZYgQL7AClXPjj6jTw1TgnbtZhv4/ofnUeD4DY4kDcbvLOUKucEAOBMwCDDD8KF47g7qSLdwXFjQ91lJ8tbeh9tLD41sP8AGP37HwqoTKBBzzI0zAd2V9tXGng1g9fr/wAO1tzVpfv5PQeH8Cw9hAFdnAGhuXC2nkCcoHqAqjxS5bvwiOCUPpW+W4jONOsgGdqx2M7U2srBcM6tHPKInY70Gsdp8Qq6u535KNJMD0DtSVKrNN2t/JV0tNzaL2etzOs9dJ135VYHC40DuNOo/Cspwfj169dKPie5XIWzMqsSQQMoAUSdSfZVa/2mxAZ1FxmAZlDDKAQGIBjJzGtJ9LVe8vcM2N7WDxw+IHfM926iKqm2VQMryuuscm0PSg1jiWJdVJc5W6wBHMyVg0Y7PHE31ItLme6r5g7AZQsBSFAGYyeY5CmWMHcdG7y9kZDlS3cMAkGGkDYAeXMcq6YxSVmlcyd73b/P9FCxiLzlpuOIOUQVYxqBqdRp9ppWsDbAbMHZjEEECDMkx8okae3nRj9mW2tqruFdZLNbuBZJ5ag6CBGg8xuKjucJsyYbQ7Dv9t9QSNz51pZchmRWiQPTDWMwAs3nYeKM4JMRyC7Axy569Kq4xEunOyks8DMWgaCBsDyitFgsLbtXM9shWy5Z74HSQSNV3lQf1FCcVwR7dwBLcoATBMjVRI132/WlZ1qzpx0YRtNgOw/iFq3bgu0AhiXkj5JAB5fXWywXA+6QBndrkyxL5oMgBBM6CTqOc9BQ7h9nEWZ7vD2gx8OfXNBGwbPoT1qycbjBHxaRvrJO+hnNWFXqoz07FKnYKra/jePX5ny6CmLhpGr3Ppfwz0ocMbi/3SRH2SPn66ml8KxnO0nTp5D5dY5kOB4WEzhP43+l6vLzrnwUfPua/wAXmRyob8Kxv7q37uv+PyroxmM3Nu37Aev8/WjMjwPCy5e4crDVn6iWnWCRy6is/wAR4F4y3iMGSs6MB8oDoRuORnkaKHF4z93bgeXQ7+nVfEviiZKifIEwV5jxwDVRr4XdBgvuQC9acBTh7eYD5LMukzsND7tq7NrVRYHjBBAuNJ0k6gTELtMVWxOEulu+uJoDLQAPs5+ZmjuHsWQoe2qgNGonNE6jy1kEV0Ua+JvE7EzSitEClt2mUxZA5SLjggjTYj7RXbtkEyFCafJePKfR0ny0og+BsM2YopPnm5ARyj5IH+prvwDDAgm2m5OxO8DbbkPV7TWzlDkmNRrswFcS6ryjiDvLMW26wNDP1VZvJiFFt2VyhdQwUHVSZJGukgbnTWieIwVsiLdxbcEkQhI1kkRpz2g9dKp3cIwur3J0WHLEnKhBnUGBy0HOpc4Luh2UglhuHHv8wD9wV8IdiTn5wd4yj7aKHhyfN+s/jWJxN3GXma7l7yTq9tfCYiICnTXrrUvCCwvquNFxEZWiMwMg6c9NjWE+nlUeJMpSwRs0bFuHpHo/bTMLxBFy2XtuAPCrxKmOUbj3EfZWD4hiG+E3UsEtbDkLmJJyqJc78oY+wUfwfCLyNmDW2YEFSykwNejDUz7qh9O4fExqpfVBfiljCHRwCeUoSfrGlCfhb2T8Xhiw0htQSACACAGEan9aVNxDCYm7ozWRpuEb+uhVnsgVEZk+j7eppwhp5n7/APBN66L9/IT/AG/f/wCFPvb+ilVEdlY5j3D8K7Tyqf6n/YYpfv8A4GMdbushAuZSNZVSDpy3O9C+H3GF27YvXrloJmNtzbzZhMldiSdZEa771Qbj+IKnRSBGYwR7yGEbVobljG3MKjW3s31J9AMxgaZZLMJPUHanYWHZmUx/HRbb/eM0H0YCs0aSY22jqK1nDraY2z3mDuPYCiGW4o7sNzPeFTOsz6+VT4Hha20PwkW7jDxFLakW1IG7EkyfUB0IIqv2k7SG2FUAcso9G2o8gDMx0k61eKK23KVKW72J7vDLNm07OO+usIN1lUAZjGi+HQEySx69ayvBuKeHKuIcXXOltbPhLHnNtDJgUc4H2hurmu4nD58NcGVh8tR87Kdcpnn9W9azs3hcJaU3MMqujGc6+J1/hK+kI8vcN6nMi09QlG2yAuG7IYhE74uTiZkOHbMByAERHVTv12qLD9oEu3havJmujS462mQiCBLK6Qw8xrWtxnaC1bcK2eCpbMEYjcDKQASDrOtZbiXHbj31KWM4MgalCBpAYskTvsY+/mnhezv/ACNN9yZ8XaBIFlz5i19dRtxOypANpwW0Ud2JPkBMn2VaOFd9bjm3Oht22BI/x5YMilhcFatA90gXTU7uY3BYyYrnUOTTfYdKqJ7uGiQCBI8zH6+6tBnXU8/dVkrpHn9v+tMdPt/I00rDsRAbetfsio2Hly+w1ZVNP11pl1D9v41TAhPP2/8A2qS5ua4yb+37qmuLqfWaEFiBdY9Ypit9g/8AtP3VMR5dPspiJ9g+oE0gsJR931ma719tP7uPqrmU/Z9Zn7qYWIgND7fqFUbLNhWMAtZJ8SjdTzZevqoiiGP1zMmuMJIPSfrpNXAScVDDNbtm4vVSNPIgkEHyrjcScf8A49z3j8aq3eFDNnts1p9PEmnrkc6ks8RxCH41Eu2wDqqgPygwNOuw51OCIO465xFtzZuADowAO25Go9dCbeKbHMAti8lobqwUWiw+cwbM2vkaj/a2IuBlVLJJJWMxDT0CkyfZRTg/E76SLwNwRso1U+RLSwJ61aWGOq17EXu9yLF2WtMbgQkx4ltBQHjaVY5dOulZXiWPcYhVHe22Yq2VmkeIBwAoLDnEajlyr0CzijeRWFppIBMkZVkTuTJ6aA7GgXGsUlpwoUXL40WQFS2DqRnbf3x0A1rSjWw6NXYSi2yrh+MoxCXfA2viWQP8SjUeyR5Cr963lyklypHpKSVjkdD9lC763MoHfZgxPxlpFYqx1KshGYrOxWPxhsnEYWPEtxX1KqDlHmymCp818ta3jKMthNBNr1udDcOupAuEe8aU91KeJxcCdSxBHSVJmPyqIXlv/wC7bu7h0KGPENtDHi09R8jvTMW4RlS6Wv6QC0kDeNTrOsHcxvtTuloS4sTYheXeEeWY/fSrKXuG4ksT3W+vhYBROsAEyANtelKtlFcowc5cHpnB+HvZsvZxXdPbnwqASx85/XrFctX1Ud1ZRbaLuqbmdZY8yQfxJrGWlv3XS2rXHuT8Y8koQNC2dpXQggRI106VT7QXryM6PcK3FZQwn0l1IYADxr0YaedYqLbsbxqwhq1f2N5ibgVCJYQubwLmaAQDCBTm1IERzrvBuzF++wfGLZ7sKMqi2Rd1AME5oUAzpGvltWPtdqrltbe5ZJIcMoOoAIgow25+dFMX20vLYtv8JbvXBPd+AnLmYBj4B0GnmOhosuCqtZzWLZG94j2fsuoUIqlRCmJA8iOYmvP+J8Jx1i5I7gWwR8ZZGRgCR6XiJGhJJiBrUVjtleFub2JuZj6IVV133lNBtUPF+IXMRYi2967eciUVdNxuQgnQjnyPIVl/lt/RlGomtyXtHxm89wMb1tJnKltp+SsrmiHGYnUxPQDUXOC8XsXrIt33BdhJDGJEmBIOmgG8UJfgtxbaWbjrmkMsn4tXgjJI2aI8WxiPOpcNwW4ob4QAhUjUg6zJ0OYTt+FOrCKj5jOEpud4hDjHDcqgYTGGy4BOVrrMjAbekWy6Vh7XbDHcr0+tV5+yjmKVACFlv5joPZ+NCxgRM5ATVdPOCVpq/wBiqim35Xb7kB7Z4yY7xZ6ZVpzdsMd+8H0BtzO1TfAl+YPf+VMOFH7se/8AKt3V6XtH2Iw1vV7jG7Y44b3B9BfX0pDtjjj/AHgP+FakODX92Pf+VdGDH7sfr2UZnTen2Fhrer3ID2vxvz9/4R6vuqSx2sxhbK12PPKu8wdKf8AH7sVy1w9Q0tbDCCAM5WDyMqJ06aU1U6W+sfYpKryNv9qcXHhvST/CBpqDy8h76hHafHbd6ZMaQOe1WruBQgZbIUzv3jNI6QR150hgx8xaqrW6TG8EdO2wsNZpalT+0mOInvmj2fh51xe0uNO19vq/Crown8C8678C6Ivuqc/p/R7Cy63q9yie0WO279945b9KjbtLjBvfb9eyiHwTb4tfdTvgp+Yvu/OjP6f0ewZdX1e4Nu8fxhGuIuR/NG9aDs5w5nC3sW95kMkBgSmhIlm6abRzHLera4cXIUIsnTb389udbLhmJxOCARVS/Y37sjKykiTkbpz1msatenKNoqxcKc07t3A91rS37d3Dui2VPxndwF5k7DeDFW73E17w3bYDTsAemhnpPLrFG8VjsFftXAls28Qbb5UZYbMEJEHY7cz0rCrhMQjSti63qWQfaev4eqoUYzS+S+4pynF6BfioxDLlwzkGZID69Vg6d3poRJDaUY4LwO9lzYjFPdOxUQAD0nKG6UD4AbqsTdw9/XpMjYzIiRvp51pLOFQiRnHWWdTt0JH6PlXPVcorB+Tak8Wr3JL2CyappAjTp00rM8Z4diCC6X7lwKZ7tnUGOZUwoaOhM+utKcCsA+I7Gc7fj7fbFZbjuKe2+XNbCQR4wzMTmJ+cBABX86Onk1Ky1+pdW1rvQDrf5EQYnX1x9oo9w7jN1QO+RmQei50aPJzoR5N9VDr3FZgtbR7qgKbiqBc38Op2jzk9ap8Y4g7lQS3eLMowmOUzpHON+ddzeJ6I5n1T4NXdwNu4S/whlknwl8pHIgrlMRSrE2+PXwNC3Pc676zpSqchj8SuDXWP9oFsWRatYS+AqwJKk5RrOrSevtqme2NnFZbV3Bm4J8LOwUr1IcSVHM8tNaIX+z9tLiqti5kjV5RkYFSOTSZ0A0G/lrRu8TODk28Ld8QZAwRMxjKfGAW0IOh0Mj102ovaOoXezZl+IXbZBKeEBiMs8pJB18o9dQXceQoGcsAI6GFGg5yBpFH8dxW5iLDKcIFBAUNct5nBiJUhQ2nIkkjqYoLw3gV24xDzaUAklliR81ZiWPurWnZq0v7M6rdklsTjHSULEFSIkbyP19VaH+2bWlVBh7UEa5WNvyg6GdqDDszakDv5VfSA0MzBYakbcuo6UTvdnrLWlt/CkUhg0uPEZTxAx/FtHLrvTVKGJMzjiWhLa7ZA+nhrZUD0TckHy1WPP2VcxPbrD5VF2w4VgYAyssDQaA8ooYvY6ycxGLXLPhOQ6a65tI26c6PJwfCJh1tvF5u7dJAgrnBDspPM7eUUVaVOb1b+5rBuC8vsDW7XcNM/FPqdgn/lSHanhh/u7nL5J9vyqyXC+DG+9lFZQ11LzeIwCbZMLPKYj3VQs4diTCyFifdS8J06W7Hm1u6RvF7T8N+Y/wBE+z5VMPaThnzH5/JP41i14e0+ieu/50zEYYrEjfafWKT6TpuzY1WrPsjcDtPw35jx/Kenrro7UcN08D8vknl7awOSRqy7xoCNdK6VAHproYJIbfXTan4Tp+X+/wAE51XhG8/tTw7924/wfn0pDtRw392/0f8AyrBxHQbbgnWT0HlSuLoJKjzhtdB5aULo+nvuxurWXZG7btRw7laub/N/8qaO1XDx/dPy+R7etYc2crEEqSJ08XTrEUjudQddoPXzHnQ+j6btcSrVn2Rtz2rwH7p/o+c9ad/a/AfuX+j+dYUDUiRprEHb1xXFX+IbTsdoP8NPwnTcsM6suyN0e2WB5WG+gPxqI9r8F/w7/RA+/wDUVjbCFmAEEmI5fO8qsnhj/NXQxvz93nS8L03e43VrcI09ntlhEMrh7s+z28/KrDf7RLP7i4faOf8ApWNv4F1VjAAXQ6/lryqxY4fPcnldfLH0vfrT8P03zGpV3tY0J7ZJdIHwaAd2czHQwBJ9lWuGcfsIzFrxKkCFFtwFPlJMz7NqyuE4P3ioxKiUOhMbZh06gU4dnv4k+mPw6VHh6F7rQrHUW5uG7X4bkz+xDTf7X4U7s5/wa/bWKTs9BBLp9L8qVjs2XICshPk3v5bbUZFJdwxzCfG+JYe7BOaVUgELlmB4QxzEtGw0FZ/DFnaRCgaeufZR/jPZi5lXuyGYEmFiTMHXkI29lUcH2dxAjwAE/KLCF89DP21UcEFZMxqY5PYm4dxZ7RF0WLd1oJ8YMgr0gjkehOlCcZxQ3LrXAAGdszczO8AmIE9IosvDsYrk9wlyeZYAGOejjerGL7K3mdrme0JOYLDCOYWAsCJ6mqjKmu6+4nCeG1n9gOGVgDJ1HJTSoovZO8de9A8oP3aV2lih6iMufAQPa5wf/Z4aeoJ+4U0drn/4TDj31SvYBWylblkZtoZtTrI9DQ+um2uGyCe/taaGO8J93dyR5iayVNW+H8HoRlBq7kEB2vuf8NY+uob/AGlZ/Swtj2Zh99E+F8Mwa2nS/cY3SNCiyF9RaJHWNT6qCnhUE/GAgCfCJn3xHtp5SXb3BTpttXH/ALd0/wDa2P8Aq/Gm3ONlt8NY9zdI3zU1sHEQJ82Og9gg10cPZlJ7wJp6OQSdQNDmk7zvyqlSuTKrSW2pPb7QuNFw2H8vCSftom2LYxNmwZt5yy4clBEgrnLgFgQaENwZh4u/zgCY1Ej36UV7MYo2k7rEAG3laEzFhliIM6SSWJIUCtF08e5hOv6UYzhdy6rrcSAEDgMwkSw1HmdZqXhl3JnDBpYCBlPMacvMV6KmLwoXIMOoUGYDKNSIOo8vsmnnE4XNPcKGEahwB4fCo6cvs8q1cEyHWeuhh/h6yRlacsRlM6TOkVQ4niQ4UqD4QMxggDVR9v2ivRk4lhpzixBJOhfXXfw7RHumoLuPwwBUYaQRlb4zWJ3Bn6wRtU4FyEalnex5giiJkQH3nSTynroa7dCxMgAtoTsYmRPUSK9Ru47D5YNgESG1unfWNZJHq2186ZexWGARTh/DDFYuNpMTmMz6pny2p4fmGNcHmV1upCyFInSR4tq7etyq+IAGSCdiNpHXUEeyvSrmNs+EnCyACqkXDEAxpqM2+51+2h2NwmGxBVrpa1kQrC6gQ7sN9SSDv6qWFrZlOpFvVGLvW5u+EgliAFG5JUAADzJqubqk6MCSRoP5hW0tcNwqPauh7uZbitBG2VgZMeQ5TRy7xPDwWGHBIadHMkzuANI0mhRYsyK2R5mFBdl+XqMvytN9PZXECt6JBhDMa6aifV4hXqNriAzZ0wykmWBNxoMiTpETyiIFSrj0TbDAHKQfjGOnPrzO4136U8HzE6ietjy7hhyvmglUyzA2nNH3+6jBxnhnI8F5BjplJHr1HvrbpxlPEO4AmN3bXLsQT6uorn9oFiDYEDxek0SVkjrPLpNPAuROq3bQwmOvEo6924L+JZXloPtU1p8D2PxNzh9m9bI7xHLrbK+IkMQIaZ9kb0aXtFbOUGwdNCJPhXQ9dd/qNWv7XqfCAYkFR1gnxDy08qnLiNVpJaIynBeHt+zlvoGuG2Ye2gWQMz+LxISfZVLEPeyo9vxI6gx3allYekjQu46wJBrdWe1VlPCAyhlkECZlT4QG56xrpIigOC+DOoF5mDlpc2BkQTCyVJaJMaKYnNtzh0uClWWK7Rm7uOxCjXw+ZtgbetajXil4ahxPXIs++K09/GYZFPd/CiQYALBcy/PkLt5Hy9lF79gkh7TMI3KgSfWqh/fWbps3jWpd4gf9rYjldj/Cv4U79tYn99/0L+FXr1nDGIt3l6w4IA5boTr66qNgbJOYG/I9EBlHt1t/b99Cpt7op1aKV1/si/beK/ff9C/00m45ij/ff9Cf01dbC4cyQLvsI38hk099RjB2Pm3vPxLp0+RrRlv0+xWbR59yn+28V+/P0V/ppUWsW1CjKLuXlNxAfdk0pVOCXpX4Izaf7cG3L7KCQQCeUfXFUvht3aVJ9W310Ww1ksCI9VNPDGDTHt09/wDpXYpI4bMGC5c/h6H9TSbEvGm/kPsg/qKOWsGR6/113rj2vz/0p4kFmBPhbgbqPd7q4+PYGDB235Ufs4EsHYIItjMx0gAnKOXMn6j0NUMbhFInmIjp7dNPqougS1Gri4Ei2vT5X9VSLxFtgqxHQ8h/NVcroFLqNdi0a+o7n1eVQWL/AMfkYRlBBBB13k+f1bVxOT5PQqSoxWiQTbi50yooI5yT15e2uLxe5GWFjpB/GqREV0UsyXJ1+Hp8F1+MXSSTlJOmq8vfTG4pcO4X6P51Vp9m3mMSB6zApOq0rth4enwWf2tc2hI6ZdPdTW4rc6J9GuDC/wDyWvp/lTWwo/e2vp/lWXio+oWTS4RoOHY7/wBPaa4yg3HZAMpMwxE+kBoAKJ/AB3jJAlVDTk0IM6jx67R6/IgnKYfit20otKylAT8kNuZMEijGH4reuBSMQlvMGgvlWFQOxk5YAi25/wAJrsjXjZaNnnVenlFt6JHO+HdC73a+JygAQzp8ojOBEc+U+yrNhVNx7ZVPCAZykTs0avM5TXM94ME+F2ZLAAAqdT3UbWv/ANi1r/F5UExnG76uyh9QSrSibgwdcm0iqzo7YWRChKezRVHGr3o5tBtoNNfVThxq/wDOHuH4VBhsFmAIuJJEkayNJMwOQB91MZLY3xFn6X5Vxuur7v8AJ6ShSW6RP+173zgPUq/hTDxG51H0R+FRsixK3EcH5pn7qaRVKo2tGWqNN7JFj9qXYjPp/KPwqD4W0cvor+FMiuEU8T5Hkw4RO2LeAZG/zV+sZfOo2xjnmPor/TXbENaLAkeIaHbpoedQNRifJhSy5q9kQ4q9cZvSbUctNvIVLbwp5lvfvRDhNgsCRGnX9a1YsW1uXGthpZRP8JjdZ6gax5ddD2wl5UebWjab+oIuzJUFoA18Ub69fOnW7AESXn+bSfXMTRoYESJqRsEDsKeMjCAmsAnd4G+uvnzrr4Qw0Mw/xa7Ua/Z4A3jlPOecVJhcLG5PnRmBhAKYUgbt7zSo3fwqFjKD3ClRmBhLa8PcEQ4E/wAApiYd+9uB/GFsNcAACmRcRRt/MdKMftHDA64mz5nvF9w1qlY4haF686st4dyq5UaRD3Qpk9ZK0hrUDJjSTASeU6/01LjbbKhd1CKNczbk8gE5+2KKcT7W4e2JXD2BeBOU2l8MaiTBiSNZG3WsBxfjVzEMSxnoPkj9fo0W4Gkz1fsVirNzDd1aPxhGe6HIJYnQHTQ240EbT13occ7LsUY4b0/3bHT/AAtOg9c7aEbV5fgMdcssDmIIMhlMEH1jb9SK33A/9omhGKAYRGZFGYnq2sR5CKUk0FtNDMWLii4yXe7Dc2EQTzhjoYM9abfvt8IA2A5xGYb6meUxpUl7CC45uptOihQFAnYTyA5kz6qWOyvluBl8AIjmZYaDXTbb1+3kco30Ib7Et46mmZq0OB4Nh7lkXHvFWMkqCBGpjQqTtQ7h9jCXFctcIZWKkd5HyyqN/u9Qcrn3bTo40ZNXPWj1kFFA/NTlNWrOCwy52fE28omAH10J38B6DYVb4LhsLfOlxlMTDGCdCWjw6gAb+vpTyJFeNpmIS14jETmO/kTUmFtgXU29LltRS/wC9ncKoIzNB1IIkxrFS8K7P3TiLQuLCFvEZI0g+Wlb4ZPQ482mtbls4G53fe5G7v53LePt0rN8S4hek2Q8Ws0lQAD4lh5MZiCNImIJ6mvSMbhbFtEtG7dZHMZVY5R4hqQY5mdAay1rgK3ri3UWMNcYr3pMFCATDFoWCFHWMx8qKNPC7sOorqpGy5M63F79u49xLjK2ac4O0gQNendpH8orW8P7P3XRHuMtpHCnO5GuYAg7855mqmJ7PZbd67ByKbjQELIApyg956M6gewnrQu6l1hDO9xLWUTJKhTAUCdukVdaN1oR001BsKdoeD4rCZGJCqxa3nUgq2ZT4SCOYB5Vi8bjLjPcZ3JZ4zE/KiImOkD3VpPgWIvIEXvGtqZC6lQdh5AwfronwXs/gwxt421fa8VLAI2UKIBSNRMiSWbQQNDqauivLYz6mV5t/QH9ncFcewhUDLqMzMFEztLEa1cv2mttldSrdD9R6EeYqrxbhiYU6eNIGVWILKT4lVyPCWyxJXTWtevAcOwtEZmmyr/F2rhWCW5ppuCJrmqUXibO2l1ajFJrsZYGoeI4hrayF32bmPP9TW9PZnDgxkun1W7xG07iRWH7VcDe1eiGyOfigVcEjSQFcSYJ86hUmnd7Cr9WpRtG5Hw/EZymYgt4hppuug02j76t/su+7hQhLNqDIAMD5x05UFwua04LoykEGGEaT58jtWu7McXFs3e+/wB3Eh1UsVYGUIjkOfkTO9S42n8jko1XC6XcfhuA3EQqzxPJPPq33Ae2huIsdydTlKwQR5agj8qt8W7ahxFoQDzJMzzgfkay+IxD3CSSZPMg/Z99dsdETJOTvI2vB+6xSqpuize2E/7pz05d03lqp0gCpuJcMvYdgt0ETJUgyD7f9DtXn1h7lrUEkeo+4zuK1fDe0t29YayEuXVQg6KzlDsonUopgiIg6iaTQrcFvCnOzIGIYKpDLv6RBE9DmXSprmFfT4279P6qEWf/AE2LZb4KEatmBkAiVMDrp7x0oy/HML+9H0W/p3oQpKxEMGx17+79I0qeeNYX96PoN/TXaBWMd8GHzfqq1gsa9gOLVpH7xcrB7eYZRroORmNaJPw5iJN1fIZTG/UxVHE8PmFuNI5FYGvnM/dtSvHk3ddtWwgS8jMSGthR0CkCpLUgegB7DRH4KloSjEE6Ez6jHKKp3MZBO/4/XVXRCn8iubjk62xl6/Z99Vr1rUEgKJ10/CiHw3NuTHs+yrGDdS8ESrjKYGm8g6dDEeqpnK0WxOWmxZ4VIRpGh1HpagnXnqIFTWbSOrKHMTqFMaTLDz21jcbVS4e9u1cNpjnPyTss7hevIaHnvtV1IW8xiDCk+I6yPFGm8erlXnT+J/cyPQf9mPaBn7zDs2ZLaypJWFAYArpr8oHXz2reLaWZAE9fX0rz3sT2Xt3cFiFbOgv5rZIInIQCcsggSxJ516HYtZFVQZCgAT5CK7qXwooje6ouKkauGM8vDE//AGrhsK0N0Me4/lUptiQeY2J1id410qvhsAEULmYgOXknWSzNHqGaI6AVYyU4dfrn9aVXxdgE+FVZwAQG0EZtdQCZgmKkxj3M1sWwCM/xmaQAmVpIPXNl9/tqpxa4tkXL7XFRu7CBiNB4tNJ11bYUAQ4+zdKKYXOrgkf3eTvBmYkiZFuTvEjnWb43wNc2J754tJhwykEKE8T5/Cq6woUAxoCdZJrM8U7cYple2UnM4Er6OXKDlBAnU6HXmBrrJzs0cQ1s3QWW53fdtcvbAoyMGZQugyu4kgbeU08LSuP5FnEYK2ve4T4xrbr3h+MCW3JNtGtkkFkGYgkAic8ak1W/slhbDeK25tXLiqRLF1DNaCw2+UXmUE9D5GtFwThzNhe7vsCz3HnN4TPeFgNpJ8ObrVBcVbe+SGuXJvraKnQLL2zmAMNC3ACYMDMZGlNXdw0LPD+F4a3ZIwrMiNeK3GzSQbZZXILyBDL9VQv/ALOcK1x7j3LzO3icsUg+LMD/ALuBBUbchU/avGwr4JLT/G2STcUQqm5dCEGIg+Jm9nrqfg16/iRbvsO6F20yvazBgILZGHnDe4Cp2HZtXJez3ZjC2bYNpCyuoPxsMY1I0Igb8gOVXsXw+VuZdC9nuwFWAIzZYMwPTPSh3DOMW8OEw5DALeOHtsdZy2e9znbeGGg5Vc4xx23btyM7HMmio0xnGbWNomna5OwTUHNmKnaJkT15frSvC+3/ABi62MuLddibTEIgEKm2s850o0OPPcuWg/eWil+6WMsJQ3lvq8wQY7thB5uByrIdpOIDEXC91muGAEuZApKyYJAWTIUASZ8UxrFTKHImdu49XSHUERoI13EANvEE++puF4lFuLFxipkBGmQNBy0I5TpQYsAupzclnQjoN/bFW8Al0lRl0WGk25jcgEhemtcsqaUWK5JcwTfCSQrN6R1Hr6CKmvWnOiQrTzjz098UbtWhcTMz52G0NoJExGs+s1TFhDMysHSJP/aAK2p1IuKubxnJRsiFsPcRA1wRoJOkE84quli2+YtlEKSJIGYyPDJ0GknXpRK5grZQSx89QAD7taVvC4f0AWzHnOnv6VanBjlUlazSA1rhhVsyZWUQDldDGYEgZQZmQRtGh5a1M2HPzT7q0djg6i2yiQWe3Jmds5+wmurw1dzdboPDzn103KL7hTrTirWM4MMfmn3UqMtw6DoxPnB+40qLx5L8RPgF/tQ/8Mf8z8q5c4jcME4YxMjx6dNPDrVh8O4nwnTy+v1edPxKsLVuSYltOm3LlNcS6hvscxQucRuFSO40/wCZ/wCNDHsOdTbPrLD7lq/dcfxn31Udh8xz66tVZcfv3EQmyREqB/jj/trvwwrESDrBU6axv1/Om3XUf3R9tSYaxKllRTsAxbLlYkbCRPnWqd15hMLjF23VcxmAACQPFz0jaI5ffV2xw9rpHcjOeQAzmJEAk6gz79aqcKw11/i1Cl3MIIOQsTMz11r0XsJw7GWHIvWAqsILZ1Yysxs2g1jafdXNGneWmw0abslbK4ZEa2bZXQgrE85AzH7eVLiGKU4mwmcKVuTHWbT+HyJnT29ascRZ8kIpLFl5aRmEmdBoNd+VY/D8JxAv23ayLk4lLpzMfiotKhaZlirBzEa6aia74eXQLGxxXFAsFUZxnZGKx4co1JkiRmge2r+bSeUTrpp7dqzGM4fb7y4jk5HR2dZEE3WCPoTz6n8aK8ZuXBaKWkYucqiBAgkAktIgBZOnSgdgkuuo50y5YU+koPrAPnXGu5RLECBr9/OhtnGs+FksLVwowGeJVhKglc2uomKYgm1peg91COPYZ7lp7VoABgvydPTBYGN5URuPXWVwHaO4wvKy3GNu7bACmWAFsM4UsTrnY+LSQY+TW/IJA1nQa7T56EUNDMhhWxGIw9tXUz8JdbhcKPCjusBQ2pzLI8uvO92V4dZsKbYk3LAK3HfLJNyLjsSABMjc8h0Im9xPBs/c5BkyX1uEyBI8WbmZnNUKi8WxYtqEYspt3ChhmNtZLbZgCMuh2G9D2AINatPcZC03FVWZcxBAJbKSARoSD7qtLZAXKoAH1a6zVPC4DLfu39M9xLaHU7W88aRpq5+rpV4T5UgAfE+ElnR2xATu2LpChYYoULeZysw9tCuJX2tgN8KFxiwVVk7sY3mtbcNz5IT2sR9imqONs3GjM1kQQRJOhGogwNaAPPsFx57qZ7t10ZbauyiTlBLAkTpMoTG1QcQNt7TI7NldgLbBlUXMxADAMGHpa7jbc6xtcXgTBk4XUAHTUgTAMnX0j7zWR4lfvA20F+zcS1etoyZQO7M95aeACHAVl1HUgyZotd3A89NlLVw2nIYAlWKa7TMEjedD99WOH44KQUcoB8iJzmRvB356ADSNK0OM4ZZZ7huYmyhuZnDm04DMXZwDyXf2QKzOHsqYXNbMtqRuseZ351hUitbk2Dl5DJFohXIDE5SVOnrn1amqjYe8Zl09iR99EOFKQjJmLFPE25EcjoYXddvvpZ64ZVZwdkUiutm5kjNbOu2STy19Lz+qnW1uAiDbB/5X/lVh7kAbUlvzyqM+p+2KJV+EAT3lsyRsvSd4bQjWomF8/LT/AC//ACqdL692NTM6g8jmf6oNcGIFVKvNOwiIG/8AvE/y/wA6VSd8K7UeImPUI4Yyyg6ju30O3urN94TuSYmJP8KUqVHTbyMolWdvXQjFXTO5586VKuyC1GVrp19v31285kLJgZoHIa8h7aVKutCZsewv/urH/Mt/Xv769zI39ddpVFLuUONKlSrYAH21tj4G+g9Ozy/+e3R40qVMDlNa2G0YA+sTXKVAEaYVPmL9EVLSpUAdFDsVcIxVgAmCl2ROhju4kc4k1ylQATrlKlQAy7aVh4lB9YmqtjCWzui8/kj8KVKgDN8WwyG4JRfC2mg0k2wY6SCR7azQQNfuZgGlhuJ2UAb+QHurtKtKuy+hMDK9pbY7t9B4QkabSzAx0mB7qAWB8Xc/kH/9UH2aUqVYsbNB2dP/AKu4vyZuiOUZX0jpoNPKpr2366VylXldX8SLjsPU6Cu2d6VKuNFvYjAjb5x+wH7SffXaVKq6j/6MI7CFKlSqAP/Z"/>
          <p:cNvSpPr>
            <a:spLocks noChangeAspect="1" noChangeArrowheads="1"/>
          </p:cNvSpPr>
          <p:nvPr/>
        </p:nvSpPr>
        <p:spPr bwMode="auto">
          <a:xfrm>
            <a:off x="345281" y="160338"/>
            <a:ext cx="2286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data:image/jpeg;base64,/9j/4AAQSkZJRgABAQAAAQABAAD/2wCEAAkGBxQTEhUUExMWFhUXGBwaGBgXGCAeGBwdHRocGxgYHBodHCggGh0lHBgbIjEiJikrLi4uGh8zODUsNygtLisBCgoKDg0OGxAQGzQmICQsLCwsLDcsLCwvLC8sLCwsLCwsLCw0LCwsLCwsLCwsLCwsNCwsLCwsLCwsLCwsLCwsLP/AABEIAMIBAwMBIgACEQEDEQH/xAAbAAABBQEBAAAAAAAAAAAAAAAFAAIDBAYBB//EAEoQAAIBAgQDBAQLBQUHBAMAAAECEQADBBIhMQVBUQYTImEycYGRFCNCUpKhscHR4fAVU2Jy0hZDgpPxBzNUc6LC4iQ0Y7JEZLP/xAAZAQADAQEBAAAAAAAAAAAAAAAAAQIDBAX/xAAwEQACAQIFAgQGAgMBAQAAAAAAAQIDERITITFRBEEUIlKxMmFxkaHwgdFCweHxM//aAAwDAQACEQMRAD8A9CilFUxxJeZH108Y9DEEa+etd+Yjiy2WYpRUVy/HSqwxLkwNfVTUwwMvRSiqlzENvEA7aaeqa58LI6HzoxiwFyKUVVbFE7QKYuIbqCKMYYC6BSAqpYcgaCQa5h74UGetGMMDLkV3LVJ8VKsDpUi4waDfQSaMYYCzlpZarXcV4vDqIprYsnbSjEGEt5a7lqsmKMiQIqW9jEUSTp5UYx4CTLSy1U/a1v8Ai9350+1jQQDvO0UYwwFjLSy1H8KHQ04YlYkyKWMMDHZaWWqly/uQTFRLiyeZp4wwBDLSy1RW+x11pNcYx4utGMMBey0stDTdPzjTs7Rqx2608QsAQy0ooZaxBnc60mZuQb2UYgwBPLSy1QW20TJA9tVjxG2N7onzNLGuQwMMZaWWgy49SNHEfzD8a6vEbf7xfpfnSzVyVlvgMZaVCTxJPnj31yjNXIZUuAKqGdbLwTr4m5x/B1GtWLlxCQRbuKI2Fsgyd9RodKOniS/uLv8A0f1039rKSF+D3YPM5Y8h6XPavKz5Hp5MSk+OtAC2i3s2yqyKORJElgeR91TcJLXAzKj5euZepB+V1B26VW4n2iS0fjMNeB5OuQr6pLjlyI9W00/A9pVt2GYYS6qNsQBl1JJJgnJuTqddDOtaQqNrUynBJ6BfHYN2R4yDwggyc2mXygTHnQLEI6Myu4gQSTEagHTSeddt9ulYHwQCpAEySZAmekcqC4ri6OzF7h111AgxAA89IHsq4ztoZSaYawV0FSS46LqI9vPypyX3kRkHWSZ9kSAJ60C+F29ALwyqATlUSdTt0qxZ4/YzEBiSOcDWdDsNPdzqs35E6By6pB3tiN5b8ulQY5PBoMx5ESYG5J66ChYxCOYBQRpLEwNJ9X1UzEcRQKIc3VJ1CjKF5bRJNNTuDTRce/AEadZNPXEMNip8wJ+0aVTxHFLFu34CXaYK5SBESWzEcois+OMuhOU2depYn3z91EqlloOMbvU13fyIB100gD3Gmux0lsuv4cgPOsonGnYwz2lB+aCT7BJ186P2bzOVtjLmY7tPh0HzW3ge3nFZ5zivMa5Sb0LL3yWyC5J0OgjTT7aZ8HaILn6qL/ALcCVDEADMwBYxzOm5rowFvbu19wrhn1UpO51QoqKBvcEqFL+EbCB7aXwTpcI91EvgVsf3a/RFN+A2tu7T6IqM+ReWgfZxebQHYwSANwfrqR7x0MmCd4H6NM4pw4xNqUAIzKugIHkCPbGvuoTjOIEWwxbIBMELpyhh4iT667KPUuas9zlqUEtUG3uGASWg9I0+qp7d9I6EL7D9cz7hWIbtBe/fWj55Gn20Q7PcVU3cuIOYNooQFY6sdNfeK1U5/wCX+zOUIpaGrseNGKE+GJ859Xvqm9xwYLqPEQNCT6/V51XHaGwCU8MAzGupEga+yoPhAukkB1B2CkFempkZeRj8apVV3Zk7BG4SY8c8gRz19lThRsAcx1OnSgpd0A8MwfkwoXpm8+czU4YNBZgx9eo05EelttNS66BE2G4hAME+scumo1ojaxPejw3bkT88ztz16zWRfiBExmAJ8WpG4jrr0PSrGHW1lzC61snYSCfMGIpuqu4ky1iMbfAI725t59D/ABer9Grgsvkz96JAHpKOg3MHnQp7AIzKc5PLNH5VzF4+4fispCiPR3OkakeqaMyL2KxBK8Wgj4QNCdARyP8AL0n9a1YsKt242R1CzmBQeIwAJbMOs7Vm+G2ZdlZD63n17rGvnR/A4Ar4kNsZhtmaYy7Axp91ZyqJDjeWyOYNJQQ7AeREb8vBSp78L10uqB/zI/7aVGdEq0uAYvbM6HIhB8iOX83Wq+K7VXTl7tUPiOgG+mzGYI18tRQy32ZukHOGB0jKVj1kEyT5DfyoJiwcPcyaaQdfPXUTHOPZWUMEnaLuVLNSuzWDjWLfwlraQZzHLoOS6nb1zVzCowdrlzEqzH5IYZI6FQQCDGoEbn11i7F17pYyQGgaTJ8lMETRw9jla2Hs3WuGPEk5XXyykT/pUzstG7fwbUU3q9TRYgYa68q9uzdjUeEocusq26fV6jRG/fa6kXLiuI8JypI81IAiRWH4XgLFq6VxGYjYr4iQeRIgaR59KMY/AYO4F+Dogy6MQGEzqpInff8ADas56K+J/Y1UVfYbieH3yRkAuJBIKMumvotsc1C/ixmLI4eORC6zrPhNH8LbZIChAFGkKRA9YYE+2a5icLmJZrauSROjFjrsCXOpGlKHUxT1Il0ut0zPq5VZVdSPEQdz1A5UW/Yt+NAsmZlx9+tDcbxe00Jh8JdFwHUPbMR5hWmpk7W35hrQQdWtt/XXRLE9UvuRGlG9m7kjcDxQWIt5YhvGDpz0oMmAsySVYyfnx921Gm7VvBBKey2f66js9ocIqgPYLvzIRVB9k6U41JrsaqjTW6ZQwVjC2/FcsO2XWQ/3bH31p8DiLWKCtbtNbFr0dQD4pn0T5azQizxQ4oFbFkhEBnPbRoJ2iAI9skx5VXPF8cGIQW4AAlrRHXkCF3nYVnUvN+b3HpH4Uav4BrOe5/mNH26044DSc9z6bfjWN/tJxDon+S3413+0XEeif5LfjWeS+ULMNgcBr6T/AOY3409cF5tr/G341iz2i4j0X/JNcPaDiP8AD/kmnkvlBmGxfAz8p/pn7zQTGXrdlVtdwWUkjNPg9MgBpUjkNd6FrxziJnVFA+dageQk86t8KGLclrjd2c2jJb0brm0JiecRSwW3aHjb7EOJ4bbA8VkLJJEFsupnwnNBAnlT7eARmUBQrN4QwZtM0D53lVgcaS2xW7bN1gx8QKhDJ+aFAO25qHF8bVnD27Zt5R4oCsI66jw6862VSb0KdKDV7FhOxlwbX0HkGbn5ZKe/Z+7YtsxvIwA2gz9gFQf2ku/Pb6KfhUScaxdxskBlJ5PbDRzMQSIGvsovOW9jKVCCWqZy3jmBIBXl7adle6cqLruYPKNf9auYfjF2RZbAENADOWBIBGtwwkba78jWiODH6Vf6azq1owesdfqRDplLW4AwvD1tsPhBtqp3JMTuNyd55b71PxIYAISHtz1DyR5hQdfVV79kIBHKZggET11FBuNCzYSGWfFqAnIyc2bbSQI0rCNRTktWb5KgtizhMbgkHhugnqwb7xVTEYjDTmt3gT80hiPYANfVQexgrN14WFnYvlUeWsxRJuAW1gKFdt84MIPIMAZPs51tJQi9WxYFKNrEmIVWIUXlQc11JB8jJ6jTyqzg7MJlF1W1MkuQemgnTlWQ41g3sH0vC25JXOJ5QGJO9XezmAa8zKzFfCevkPz9hpyj5MV9Dhy5YsNtTVW30+SPpH6xINcqivZYgQL7AClXPjj6jTw1TgnbtZhv4/ofnUeD4DY4kDcbvLOUKucEAOBMwCDDD8KF47g7qSLdwXFjQ91lJ8tbeh9tLD41sP8AGP37HwqoTKBBzzI0zAd2V9tXGng1g9fr/wAO1tzVpfv5PQeH8Cw9hAFdnAGhuXC2nkCcoHqAqjxS5bvwiOCUPpW+W4jONOsgGdqx2M7U2srBcM6tHPKInY70Gsdp8Qq6u535KNJMD0DtSVKrNN2t/JV0tNzaL2etzOs9dJ135VYHC40DuNOo/Cspwfj169dKPie5XIWzMqsSQQMoAUSdSfZVa/2mxAZ1FxmAZlDDKAQGIBjJzGtJ9LVe8vcM2N7WDxw+IHfM926iKqm2VQMryuuscm0PSg1jiWJdVJc5W6wBHMyVg0Y7PHE31ItLme6r5g7AZQsBSFAGYyeY5CmWMHcdG7y9kZDlS3cMAkGGkDYAeXMcq6YxSVmlcyd73b/P9FCxiLzlpuOIOUQVYxqBqdRp9ppWsDbAbMHZjEEECDMkx8okae3nRj9mW2tqruFdZLNbuBZJ5ag6CBGg8xuKjucJsyYbQ7Dv9t9QSNz51pZchmRWiQPTDWMwAs3nYeKM4JMRyC7Axy569Kq4xEunOyks8DMWgaCBsDyitFgsLbtXM9shWy5Z74HSQSNV3lQf1FCcVwR7dwBLcoATBMjVRI132/WlZ1qzpx0YRtNgOw/iFq3bgu0AhiXkj5JAB5fXWywXA+6QBndrkyxL5oMgBBM6CTqOc9BQ7h9nEWZ7vD2gx8OfXNBGwbPoT1qycbjBHxaRvrJO+hnNWFXqoz07FKnYKra/jePX5ny6CmLhpGr3Ppfwz0ocMbi/3SRH2SPn66ml8KxnO0nTp5D5dY5kOB4WEzhP43+l6vLzrnwUfPua/wAXmRyob8Kxv7q37uv+PyroxmM3Nu37Aev8/WjMjwPCy5e4crDVn6iWnWCRy6is/wAR4F4y3iMGSs6MB8oDoRuORnkaKHF4z93bgeXQ7+nVfEviiZKifIEwV5jxwDVRr4XdBgvuQC9acBTh7eYD5LMukzsND7tq7NrVRYHjBBAuNJ0k6gTELtMVWxOEulu+uJoDLQAPs5+ZmjuHsWQoe2qgNGonNE6jy1kEV0Ua+JvE7EzSitEClt2mUxZA5SLjggjTYj7RXbtkEyFCafJePKfR0ny0og+BsM2YopPnm5ARyj5IH+prvwDDAgm2m5OxO8DbbkPV7TWzlDkmNRrswFcS6ryjiDvLMW26wNDP1VZvJiFFt2VyhdQwUHVSZJGukgbnTWieIwVsiLdxbcEkQhI1kkRpz2g9dKp3cIwur3J0WHLEnKhBnUGBy0HOpc4Luh2UglhuHHv8wD9wV8IdiTn5wd4yj7aKHhyfN+s/jWJxN3GXma7l7yTq9tfCYiICnTXrrUvCCwvquNFxEZWiMwMg6c9NjWE+nlUeJMpSwRs0bFuHpHo/bTMLxBFy2XtuAPCrxKmOUbj3EfZWD4hiG+E3UsEtbDkLmJJyqJc78oY+wUfwfCLyNmDW2YEFSykwNejDUz7qh9O4fExqpfVBfiljCHRwCeUoSfrGlCfhb2T8Xhiw0htQSACACAGEan9aVNxDCYm7ozWRpuEb+uhVnsgVEZk+j7eppwhp5n7/APBN66L9/IT/AG/f/wCFPvb+ilVEdlY5j3D8K7Tyqf6n/YYpfv8A4GMdbushAuZSNZVSDpy3O9C+H3GF27YvXrloJmNtzbzZhMldiSdZEa771Qbj+IKnRSBGYwR7yGEbVobljG3MKjW3s31J9AMxgaZZLMJPUHanYWHZmUx/HRbb/eM0H0YCs0aSY22jqK1nDraY2z3mDuPYCiGW4o7sNzPeFTOsz6+VT4Hha20PwkW7jDxFLakW1IG7EkyfUB0IIqv2k7SG2FUAcso9G2o8gDMx0k61eKK23KVKW72J7vDLNm07OO+usIN1lUAZjGi+HQEySx69ayvBuKeHKuIcXXOltbPhLHnNtDJgUc4H2hurmu4nD58NcGVh8tR87Kdcpnn9W9azs3hcJaU3MMqujGc6+J1/hK+kI8vcN6nMi09QlG2yAuG7IYhE74uTiZkOHbMByAERHVTv12qLD9oEu3havJmujS462mQiCBLK6Qw8xrWtxnaC1bcK2eCpbMEYjcDKQASDrOtZbiXHbj31KWM4MgalCBpAYskTvsY+/mnhezv/ACNN9yZ8XaBIFlz5i19dRtxOypANpwW0Ud2JPkBMn2VaOFd9bjm3Oht22BI/x5YMilhcFatA90gXTU7uY3BYyYrnUOTTfYdKqJ7uGiQCBI8zH6+6tBnXU8/dVkrpHn9v+tMdPt/I00rDsRAbetfsio2Hly+w1ZVNP11pl1D9v41TAhPP2/8A2qS5ua4yb+37qmuLqfWaEFiBdY9Ypit9g/8AtP3VMR5dPspiJ9g+oE0gsJR931ma719tP7uPqrmU/Z9Zn7qYWIgND7fqFUbLNhWMAtZJ8SjdTzZevqoiiGP1zMmuMJIPSfrpNXAScVDDNbtm4vVSNPIgkEHyrjcScf8A49z3j8aq3eFDNnts1p9PEmnrkc6ks8RxCH41Eu2wDqqgPygwNOuw51OCIO465xFtzZuADowAO25Go9dCbeKbHMAti8lobqwUWiw+cwbM2vkaj/a2IuBlVLJJJWMxDT0CkyfZRTg/E76SLwNwRso1U+RLSwJ61aWGOq17EXu9yLF2WtMbgQkx4ltBQHjaVY5dOulZXiWPcYhVHe22Yq2VmkeIBwAoLDnEajlyr0CzijeRWFppIBMkZVkTuTJ6aA7GgXGsUlpwoUXL40WQFS2DqRnbf3x0A1rSjWw6NXYSi2yrh+MoxCXfA2viWQP8SjUeyR5Cr963lyklypHpKSVjkdD9lC763MoHfZgxPxlpFYqx1KshGYrOxWPxhsnEYWPEtxX1KqDlHmymCp818ta3jKMthNBNr1udDcOupAuEe8aU91KeJxcCdSxBHSVJmPyqIXlv/wC7bu7h0KGPENtDHi09R8jvTMW4RlS6Wv6QC0kDeNTrOsHcxvtTuloS4sTYheXeEeWY/fSrKXuG4ksT3W+vhYBROsAEyANtelKtlFcowc5cHpnB+HvZsvZxXdPbnwqASx85/XrFctX1Ud1ZRbaLuqbmdZY8yQfxJrGWlv3XS2rXHuT8Y8koQNC2dpXQggRI106VT7QXryM6PcK3FZQwn0l1IYADxr0YaedYqLbsbxqwhq1f2N5ibgVCJYQubwLmaAQDCBTm1IERzrvBuzF++wfGLZ7sKMqi2Rd1AME5oUAzpGvltWPtdqrltbe5ZJIcMoOoAIgow25+dFMX20vLYtv8JbvXBPd+AnLmYBj4B0GnmOhosuCqtZzWLZG94j2fsuoUIqlRCmJA8iOYmvP+J8Jx1i5I7gWwR8ZZGRgCR6XiJGhJJiBrUVjtleFub2JuZj6IVV133lNBtUPF+IXMRYi2967eciUVdNxuQgnQjnyPIVl/lt/RlGomtyXtHxm89wMb1tJnKltp+SsrmiHGYnUxPQDUXOC8XsXrIt33BdhJDGJEmBIOmgG8UJfgtxbaWbjrmkMsn4tXgjJI2aI8WxiPOpcNwW4ob4QAhUjUg6zJ0OYTt+FOrCKj5jOEpud4hDjHDcqgYTGGy4BOVrrMjAbekWy6Vh7XbDHcr0+tV5+yjmKVACFlv5joPZ+NCxgRM5ATVdPOCVpq/wBiqim35Xb7kB7Z4yY7xZ6ZVpzdsMd+8H0BtzO1TfAl+YPf+VMOFH7se/8AKt3V6XtH2Iw1vV7jG7Y44b3B9BfX0pDtjjj/AHgP+FakODX92Pf+VdGDH7sfr2UZnTen2Fhrer3ID2vxvz9/4R6vuqSx2sxhbK12PPKu8wdKf8AH7sVy1w9Q0tbDCCAM5WDyMqJ06aU1U6W+sfYpKryNv9qcXHhvST/CBpqDy8h76hHafHbd6ZMaQOe1WruBQgZbIUzv3jNI6QR150hgx8xaqrW6TG8EdO2wsNZpalT+0mOInvmj2fh51xe0uNO19vq/Crown8C8678C6Ivuqc/p/R7Cy63q9yie0WO279945b9KjbtLjBvfb9eyiHwTb4tfdTvgp+Yvu/OjP6f0ewZdX1e4Nu8fxhGuIuR/NG9aDs5w5nC3sW95kMkBgSmhIlm6abRzHLera4cXIUIsnTb389udbLhmJxOCARVS/Y37sjKykiTkbpz1msatenKNoqxcKc07t3A91rS37d3Dui2VPxndwF5k7DeDFW73E17w3bYDTsAemhnpPLrFG8VjsFftXAls28Qbb5UZYbMEJEHY7cz0rCrhMQjSti63qWQfaev4eqoUYzS+S+4pynF6BfioxDLlwzkGZID69Vg6d3poRJDaUY4LwO9lzYjFPdOxUQAD0nKG6UD4AbqsTdw9/XpMjYzIiRvp51pLOFQiRnHWWdTt0JH6PlXPVcorB+Tak8Wr3JL2CyappAjTp00rM8Z4diCC6X7lwKZ7tnUGOZUwoaOhM+utKcCsA+I7Gc7fj7fbFZbjuKe2+XNbCQR4wzMTmJ+cBABX86Onk1Ky1+pdW1rvQDrf5EQYnX1x9oo9w7jN1QO+RmQei50aPJzoR5N9VDr3FZgtbR7qgKbiqBc38Op2jzk9ap8Y4g7lQS3eLMowmOUzpHON+ddzeJ6I5n1T4NXdwNu4S/whlknwl8pHIgrlMRSrE2+PXwNC3Pc676zpSqchj8SuDXWP9oFsWRatYS+AqwJKk5RrOrSevtqme2NnFZbV3Bm4J8LOwUr1IcSVHM8tNaIX+z9tLiqti5kjV5RkYFSOTSZ0A0G/lrRu8TODk28Ld8QZAwRMxjKfGAW0IOh0Mj102ovaOoXezZl+IXbZBKeEBiMs8pJB18o9dQXceQoGcsAI6GFGg5yBpFH8dxW5iLDKcIFBAUNct5nBiJUhQ2nIkkjqYoLw3gV24xDzaUAklliR81ZiWPurWnZq0v7M6rdklsTjHSULEFSIkbyP19VaH+2bWlVBh7UEa5WNvyg6GdqDDszakDv5VfSA0MzBYakbcuo6UTvdnrLWlt/CkUhg0uPEZTxAx/FtHLrvTVKGJMzjiWhLa7ZA+nhrZUD0TckHy1WPP2VcxPbrD5VF2w4VgYAyssDQaA8ooYvY6ycxGLXLPhOQ6a65tI26c6PJwfCJh1tvF5u7dJAgrnBDspPM7eUUVaVOb1b+5rBuC8vsDW7XcNM/FPqdgn/lSHanhh/u7nL5J9vyqyXC+DG+9lFZQ11LzeIwCbZMLPKYj3VQs4diTCyFifdS8J06W7Hm1u6RvF7T8N+Y/wBE+z5VMPaThnzH5/JP41i14e0+ieu/50zEYYrEjfafWKT6TpuzY1WrPsjcDtPw35jx/Kenrro7UcN08D8vknl7awOSRqy7xoCNdK6VAHproYJIbfXTan4Tp+X+/wAE51XhG8/tTw7924/wfn0pDtRw392/0f8AyrBxHQbbgnWT0HlSuLoJKjzhtdB5aULo+nvuxurWXZG7btRw7laub/N/8qaO1XDx/dPy+R7etYc2crEEqSJ08XTrEUjudQddoPXzHnQ+j6btcSrVn2Rtz2rwH7p/o+c9ad/a/AfuX+j+dYUDUiRprEHb1xXFX+IbTsdoP8NPwnTcsM6suyN0e2WB5WG+gPxqI9r8F/w7/RA+/wDUVjbCFmAEEmI5fO8qsnhj/NXQxvz93nS8L03e43VrcI09ntlhEMrh7s+z28/KrDf7RLP7i4faOf8ApWNv4F1VjAAXQ6/lryqxY4fPcnldfLH0vfrT8P03zGpV3tY0J7ZJdIHwaAd2czHQwBJ9lWuGcfsIzFrxKkCFFtwFPlJMz7NqyuE4P3ioxKiUOhMbZh06gU4dnv4k+mPw6VHh6F7rQrHUW5uG7X4bkz+xDTf7X4U7s5/wa/bWKTs9BBLp9L8qVjs2XICshPk3v5bbUZFJdwxzCfG+JYe7BOaVUgELlmB4QxzEtGw0FZ/DFnaRCgaeufZR/jPZi5lXuyGYEmFiTMHXkI29lUcH2dxAjwAE/KLCF89DP21UcEFZMxqY5PYm4dxZ7RF0WLd1oJ8YMgr0gjkehOlCcZxQ3LrXAAGdszczO8AmIE9IosvDsYrk9wlyeZYAGOejjerGL7K3mdrme0JOYLDCOYWAsCJ6mqjKmu6+4nCeG1n9gOGVgDJ1HJTSoovZO8de9A8oP3aV2lih6iMufAQPa5wf/Z4aeoJ+4U0drn/4TDj31SvYBWylblkZtoZtTrI9DQ+um2uGyCe/taaGO8J93dyR5iayVNW+H8HoRlBq7kEB2vuf8NY+uob/AGlZ/Swtj2Zh99E+F8Mwa2nS/cY3SNCiyF9RaJHWNT6qCnhUE/GAgCfCJn3xHtp5SXb3BTpttXH/ALd0/wDa2P8Aq/Gm3ONlt8NY9zdI3zU1sHEQJ82Og9gg10cPZlJ7wJp6OQSdQNDmk7zvyqlSuTKrSW2pPb7QuNFw2H8vCSftom2LYxNmwZt5yy4clBEgrnLgFgQaENwZh4u/zgCY1Ej36UV7MYo2k7rEAG3laEzFhliIM6SSWJIUCtF08e5hOv6UYzhdy6rrcSAEDgMwkSw1HmdZqXhl3JnDBpYCBlPMacvMV6KmLwoXIMOoUGYDKNSIOo8vsmnnE4XNPcKGEahwB4fCo6cvs8q1cEyHWeuhh/h6yRlacsRlM6TOkVQ4niQ4UqD4QMxggDVR9v2ivRk4lhpzixBJOhfXXfw7RHumoLuPwwBUYaQRlb4zWJ3Bn6wRtU4FyEalnex5giiJkQH3nSTynroa7dCxMgAtoTsYmRPUSK9Ru47D5YNgESG1unfWNZJHq2186ZexWGARTh/DDFYuNpMTmMz6pny2p4fmGNcHmV1upCyFInSR4tq7etyq+IAGSCdiNpHXUEeyvSrmNs+EnCyACqkXDEAxpqM2+51+2h2NwmGxBVrpa1kQrC6gQ7sN9SSDv6qWFrZlOpFvVGLvW5u+EgliAFG5JUAADzJqubqk6MCSRoP5hW0tcNwqPauh7uZbitBG2VgZMeQ5TRy7xPDwWGHBIadHMkzuANI0mhRYsyK2R5mFBdl+XqMvytN9PZXECt6JBhDMa6aifV4hXqNriAzZ0wykmWBNxoMiTpETyiIFSrj0TbDAHKQfjGOnPrzO4136U8HzE6ietjy7hhyvmglUyzA2nNH3+6jBxnhnI8F5BjplJHr1HvrbpxlPEO4AmN3bXLsQT6uorn9oFiDYEDxek0SVkjrPLpNPAuROq3bQwmOvEo6924L+JZXloPtU1p8D2PxNzh9m9bI7xHLrbK+IkMQIaZ9kb0aXtFbOUGwdNCJPhXQ9dd/qNWv7XqfCAYkFR1gnxDy08qnLiNVpJaIynBeHt+zlvoGuG2Ye2gWQMz+LxISfZVLEPeyo9vxI6gx3allYekjQu46wJBrdWe1VlPCAyhlkECZlT4QG56xrpIigOC+DOoF5mDlpc2BkQTCyVJaJMaKYnNtzh0uClWWK7Rm7uOxCjXw+ZtgbetajXil4ahxPXIs++K09/GYZFPd/CiQYALBcy/PkLt5Hy9lF79gkh7TMI3KgSfWqh/fWbps3jWpd4gf9rYjldj/Cv4U79tYn99/0L+FXr1nDGIt3l6w4IA5boTr66qNgbJOYG/I9EBlHt1t/b99Cpt7op1aKV1/si/beK/ff9C/00m45ij/ff9Cf01dbC4cyQLvsI38hk099RjB2Pm3vPxLp0+RrRlv0+xWbR59yn+28V+/P0V/ppUWsW1CjKLuXlNxAfdk0pVOCXpX4Izaf7cG3L7KCQQCeUfXFUvht3aVJ9W310Ww1ksCI9VNPDGDTHt09/wDpXYpI4bMGC5c/h6H9TSbEvGm/kPsg/qKOWsGR6/113rj2vz/0p4kFmBPhbgbqPd7q4+PYGDB235Ufs4EsHYIItjMx0gAnKOXMn6j0NUMbhFInmIjp7dNPqougS1Gri4Ei2vT5X9VSLxFtgqxHQ8h/NVcroFLqNdi0a+o7n1eVQWL/AMfkYRlBBBB13k+f1bVxOT5PQqSoxWiQTbi50yooI5yT15e2uLxe5GWFjpB/GqREV0UsyXJ1+Hp8F1+MXSSTlJOmq8vfTG4pcO4X6P51Vp9m3mMSB6zApOq0rth4enwWf2tc2hI6ZdPdTW4rc6J9GuDC/wDyWvp/lTWwo/e2vp/lWXio+oWTS4RoOHY7/wBPaa4yg3HZAMpMwxE+kBoAKJ/AB3jJAlVDTk0IM6jx67R6/IgnKYfit20otKylAT8kNuZMEijGH4reuBSMQlvMGgvlWFQOxk5YAi25/wAJrsjXjZaNnnVenlFt6JHO+HdC73a+JygAQzp8ojOBEc+U+yrNhVNx7ZVPCAZykTs0avM5TXM94ME+F2ZLAAAqdT3UbWv/ANi1r/F5UExnG76uyh9QSrSibgwdcm0iqzo7YWRChKezRVHGr3o5tBtoNNfVThxq/wDOHuH4VBhsFmAIuJJEkayNJMwOQB91MZLY3xFn6X5Vxuur7v8AJ6ShSW6RP+173zgPUq/hTDxG51H0R+FRsixK3EcH5pn7qaRVKo2tGWqNN7JFj9qXYjPp/KPwqD4W0cvor+FMiuEU8T5Hkw4RO2LeAZG/zV+sZfOo2xjnmPor/TXbENaLAkeIaHbpoedQNRifJhSy5q9kQ4q9cZvSbUctNvIVLbwp5lvfvRDhNgsCRGnX9a1YsW1uXGthpZRP8JjdZ6gax5ddD2wl5UebWjab+oIuzJUFoA18Ub69fOnW7AESXn+bSfXMTRoYESJqRsEDsKeMjCAmsAnd4G+uvnzrr4Qw0Mw/xa7Ua/Z4A3jlPOecVJhcLG5PnRmBhAKYUgbt7zSo3fwqFjKD3ClRmBhLa8PcEQ4E/wAApiYd+9uB/GFsNcAACmRcRRt/MdKMftHDA64mz5nvF9w1qlY4haF686st4dyq5UaRD3Qpk9ZK0hrUDJjSTASeU6/01LjbbKhd1CKNczbk8gE5+2KKcT7W4e2JXD2BeBOU2l8MaiTBiSNZG3WsBxfjVzEMSxnoPkj9fo0W4Gkz1fsVirNzDd1aPxhGe6HIJYnQHTQ240EbT13occ7LsUY4b0/3bHT/AAtOg9c7aEbV5fgMdcssDmIIMhlMEH1jb9SK33A/9omhGKAYRGZFGYnq2sR5CKUk0FtNDMWLii4yXe7Dc2EQTzhjoYM9abfvt8IA2A5xGYb6meUxpUl7CC45uptOihQFAnYTyA5kz6qWOyvluBl8AIjmZYaDXTbb1+3kco30Ib7Et46mmZq0OB4Nh7lkXHvFWMkqCBGpjQqTtQ7h9jCXFctcIZWKkd5HyyqN/u9Qcrn3bTo40ZNXPWj1kFFA/NTlNWrOCwy52fE28omAH10J38B6DYVb4LhsLfOlxlMTDGCdCWjw6gAb+vpTyJFeNpmIS14jETmO/kTUmFtgXU29LltRS/wC9ncKoIzNB1IIkxrFS8K7P3TiLQuLCFvEZI0g+Wlb4ZPQ482mtbls4G53fe5G7v53LePt0rN8S4hek2Q8Ws0lQAD4lh5MZiCNImIJ6mvSMbhbFtEtG7dZHMZVY5R4hqQY5mdAay1rgK3ri3UWMNcYr3pMFCATDFoWCFHWMx8qKNPC7sOorqpGy5M63F79u49xLjK2ac4O0gQNendpH8orW8P7P3XRHuMtpHCnO5GuYAg7855mqmJ7PZbd67ByKbjQELIApyg956M6gewnrQu6l1hDO9xLWUTJKhTAUCdukVdaN1oR001BsKdoeD4rCZGJCqxa3nUgq2ZT4SCOYB5Vi8bjLjPcZ3JZ4zE/KiImOkD3VpPgWIvIEXvGtqZC6lQdh5AwfronwXs/gwxt421fa8VLAI2UKIBSNRMiSWbQQNDqauivLYz6mV5t/QH9ncFcewhUDLqMzMFEztLEa1cv2mttldSrdD9R6EeYqrxbhiYU6eNIGVWILKT4lVyPCWyxJXTWtevAcOwtEZmmyr/F2rhWCW5ppuCJrmqUXibO2l1ajFJrsZYGoeI4hrayF32bmPP9TW9PZnDgxkun1W7xG07iRWH7VcDe1eiGyOfigVcEjSQFcSYJ86hUmnd7Cr9WpRtG5Hw/EZymYgt4hppuug02j76t/su+7hQhLNqDIAMD5x05UFwua04LoykEGGEaT58jtWu7McXFs3e+/wB3Eh1UsVYGUIjkOfkTO9S42n8jko1XC6XcfhuA3EQqzxPJPPq33Ae2huIsdydTlKwQR5agj8qt8W7ahxFoQDzJMzzgfkay+IxD3CSSZPMg/Z99dsdETJOTvI2vB+6xSqpuize2E/7pz05d03lqp0gCpuJcMvYdgt0ETJUgyD7f9DtXn1h7lrUEkeo+4zuK1fDe0t29YayEuXVQg6KzlDsonUopgiIg6iaTQrcFvCnOzIGIYKpDLv6RBE9DmXSprmFfT4279P6qEWf/AE2LZb4KEatmBkAiVMDrp7x0oy/HML+9H0W/p3oQpKxEMGx17+79I0qeeNYX96PoN/TXaBWMd8GHzfqq1gsa9gOLVpH7xcrB7eYZRroORmNaJPw5iJN1fIZTG/UxVHE8PmFuNI5FYGvnM/dtSvHk3ddtWwgS8jMSGthR0CkCpLUgegB7DRH4KloSjEE6Ez6jHKKp3MZBO/4/XVXRCn8iubjk62xl6/Z99Vr1rUEgKJ10/CiHw3NuTHs+yrGDdS8ESrjKYGm8g6dDEeqpnK0WxOWmxZ4VIRpGh1HpagnXnqIFTWbSOrKHMTqFMaTLDz21jcbVS4e9u1cNpjnPyTss7hevIaHnvtV1IW8xiDCk+I6yPFGm8erlXnT+J/cyPQf9mPaBn7zDs2ZLaypJWFAYArpr8oHXz2reLaWZAE9fX0rz3sT2Xt3cFiFbOgv5rZIInIQCcsggSxJ516HYtZFVQZCgAT5CK7qXwooje6ouKkauGM8vDE//AGrhsK0N0Me4/lUptiQeY2J1id410qvhsAEULmYgOXknWSzNHqGaI6AVYyU4dfrn9aVXxdgE+FVZwAQG0EZtdQCZgmKkxj3M1sWwCM/xmaQAmVpIPXNl9/tqpxa4tkXL7XFRu7CBiNB4tNJ11bYUAQ4+zdKKYXOrgkf3eTvBmYkiZFuTvEjnWb43wNc2J754tJhwykEKE8T5/Cq6woUAxoCdZJrM8U7cYple2UnM4Er6OXKDlBAnU6HXmBrrJzs0cQ1s3QWW53fdtcvbAoyMGZQugyu4kgbeU08LSuP5FnEYK2ve4T4xrbr3h+MCW3JNtGtkkFkGYgkAic8ak1W/slhbDeK25tXLiqRLF1DNaCw2+UXmUE9D5GtFwThzNhe7vsCz3HnN4TPeFgNpJ8ObrVBcVbe+SGuXJvraKnQLL2zmAMNC3ACYMDMZGlNXdw0LPD+F4a3ZIwrMiNeK3GzSQbZZXILyBDL9VQv/ALOcK1x7j3LzO3icsUg+LMD/ALuBBUbchU/avGwr4JLT/G2STcUQqm5dCEGIg+Jm9nrqfg16/iRbvsO6F20yvazBgILZGHnDe4Cp2HZtXJez3ZjC2bYNpCyuoPxsMY1I0Igb8gOVXsXw+VuZdC9nuwFWAIzZYMwPTPSh3DOMW8OEw5DALeOHtsdZy2e9znbeGGg5Vc4xx23btyM7HMmio0xnGbWNomna5OwTUHNmKnaJkT15frSvC+3/ABi62MuLddibTEIgEKm2s850o0OPPcuWg/eWil+6WMsJQ3lvq8wQY7thB5uByrIdpOIDEXC91muGAEuZApKyYJAWTIUASZ8UxrFTKHImdu49XSHUERoI13EANvEE++puF4lFuLFxipkBGmQNBy0I5TpQYsAupzclnQjoN/bFW8Al0lRl0WGk25jcgEhemtcsqaUWK5JcwTfCSQrN6R1Hr6CKmvWnOiQrTzjz098UbtWhcTMz52G0NoJExGs+s1TFhDMysHSJP/aAK2p1IuKubxnJRsiFsPcRA1wRoJOkE84quli2+YtlEKSJIGYyPDJ0GknXpRK5grZQSx89QAD7taVvC4f0AWzHnOnv6VanBjlUlazSA1rhhVsyZWUQDldDGYEgZQZmQRtGh5a1M2HPzT7q0djg6i2yiQWe3Jmds5+wmurw1dzdboPDzn103KL7hTrTirWM4MMfmn3UqMtw6DoxPnB+40qLx5L8RPgF/tQ/8Mf8z8q5c4jcME4YxMjx6dNPDrVh8O4nwnTy+v1edPxKsLVuSYltOm3LlNcS6hvscxQucRuFSO40/wCZ/wCNDHsOdTbPrLD7lq/dcfxn31Udh8xz66tVZcfv3EQmyREqB/jj/trvwwrESDrBU6axv1/Om3XUf3R9tSYaxKllRTsAxbLlYkbCRPnWqd15hMLjF23VcxmAACQPFz0jaI5ffV2xw9rpHcjOeQAzmJEAk6gz79aqcKw11/i1Cl3MIIOQsTMz11r0XsJw7GWHIvWAqsILZ1Yysxs2g1jafdXNGneWmw0abslbK4ZEa2bZXQgrE85AzH7eVLiGKU4mwmcKVuTHWbT+HyJnT29ascRZ8kIpLFl5aRmEmdBoNd+VY/D8JxAv23ayLk4lLpzMfiotKhaZlirBzEa6aia74eXQLGxxXFAsFUZxnZGKx4co1JkiRmge2r+bSeUTrpp7dqzGM4fb7y4jk5HR2dZEE3WCPoTz6n8aK8ZuXBaKWkYucqiBAgkAktIgBZOnSgdgkuuo50y5YU+koPrAPnXGu5RLECBr9/OhtnGs+FksLVwowGeJVhKglc2uomKYgm1peg91COPYZ7lp7VoABgvydPTBYGN5URuPXWVwHaO4wvKy3GNu7bACmWAFsM4UsTrnY+LSQY+TW/IJA1nQa7T56EUNDMhhWxGIw9tXUz8JdbhcKPCjusBQ2pzLI8uvO92V4dZsKbYk3LAK3HfLJNyLjsSABMjc8h0Im9xPBs/c5BkyX1uEyBI8WbmZnNUKi8WxYtqEYspt3ChhmNtZLbZgCMuh2G9D2AINatPcZC03FVWZcxBAJbKSARoSD7qtLZAXKoAH1a6zVPC4DLfu39M9xLaHU7W88aRpq5+rpV4T5UgAfE+ElnR2xATu2LpChYYoULeZysw9tCuJX2tgN8KFxiwVVk7sY3mtbcNz5IT2sR9imqONs3GjM1kQQRJOhGogwNaAPPsFx57qZ7t10ZbauyiTlBLAkTpMoTG1QcQNt7TI7NldgLbBlUXMxADAMGHpa7jbc6xtcXgTBk4XUAHTUgTAMnX0j7zWR4lfvA20F+zcS1etoyZQO7M95aeACHAVl1HUgyZotd3A89NlLVw2nIYAlWKa7TMEjedD99WOH44KQUcoB8iJzmRvB356ADSNK0OM4ZZZ7huYmyhuZnDm04DMXZwDyXf2QKzOHsqYXNbMtqRuseZ351hUitbk2Dl5DJFohXIDE5SVOnrn1amqjYe8Zl09iR99EOFKQjJmLFPE25EcjoYXddvvpZ64ZVZwdkUiutm5kjNbOu2STy19Lz+qnW1uAiDbB/5X/lVh7kAbUlvzyqM+p+2KJV+EAT3lsyRsvSd4bQjWomF8/LT/AC//ACqdL692NTM6g8jmf6oNcGIFVKvNOwiIG/8AvE/y/wA6VSd8K7UeImPUI4Yyyg6ju30O3urN94TuSYmJP8KUqVHTbyMolWdvXQjFXTO5586VKuyC1GVrp19v31285kLJgZoHIa8h7aVKutCZsewv/urH/Mt/Xv769zI39ddpVFLuUONKlSrYAH21tj4G+g9Ozy/+e3R40qVMDlNa2G0YA+sTXKVAEaYVPmL9EVLSpUAdFDsVcIxVgAmCl2ROhju4kc4k1ylQATrlKlQAy7aVh4lB9YmqtjCWzui8/kj8KVKgDN8WwyG4JRfC2mg0k2wY6SCR7azQQNfuZgGlhuJ2UAb+QHurtKtKuy+hMDK9pbY7t9B4QkabSzAx0mB7qAWB8Xc/kH/9UH2aUqVYsbNB2dP/AKu4vyZuiOUZX0jpoNPKpr2366VylXldX8SLjsPU6Cu2d6VKuNFvYjAjb5x+wH7SffXaVKq6j/6MI7CFKlSqAP/Z"/>
          <p:cNvSpPr>
            <a:spLocks noChangeAspect="1" noChangeArrowheads="1"/>
          </p:cNvSpPr>
          <p:nvPr/>
        </p:nvSpPr>
        <p:spPr bwMode="auto">
          <a:xfrm>
            <a:off x="459581" y="312738"/>
            <a:ext cx="2286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7"/>
          <p:cNvSpPr txBox="1">
            <a:spLocks noChangeArrowheads="1"/>
          </p:cNvSpPr>
          <p:nvPr/>
        </p:nvSpPr>
        <p:spPr bwMode="auto">
          <a:xfrm>
            <a:off x="4808411" y="825976"/>
            <a:ext cx="271105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a:t>Questions to Ponder?</a:t>
            </a:r>
          </a:p>
        </p:txBody>
      </p:sp>
      <p:sp>
        <p:nvSpPr>
          <p:cNvPr id="25" name="TextBox 27"/>
          <p:cNvSpPr txBox="1">
            <a:spLocks noChangeArrowheads="1"/>
          </p:cNvSpPr>
          <p:nvPr/>
        </p:nvSpPr>
        <p:spPr bwMode="auto">
          <a:xfrm>
            <a:off x="842339" y="825976"/>
            <a:ext cx="271105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a:t>Accomplishments &amp; Milestones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5199" y="343388"/>
            <a:ext cx="1443038" cy="2371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extBox 20"/>
          <p:cNvSpPr txBox="1">
            <a:spLocks noChangeArrowheads="1"/>
          </p:cNvSpPr>
          <p:nvPr/>
        </p:nvSpPr>
        <p:spPr bwMode="auto">
          <a:xfrm>
            <a:off x="6550675" y="2755134"/>
            <a:ext cx="251936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dirty="0"/>
              <a:t>Otto Von </a:t>
            </a:r>
            <a:r>
              <a:rPr lang="en-US" altLang="en-US" sz="1800" dirty="0" err="1"/>
              <a:t>Bismark</a:t>
            </a:r>
            <a:br>
              <a:rPr lang="en-US" altLang="en-US" sz="1800" dirty="0"/>
            </a:br>
            <a:r>
              <a:rPr lang="en-US" altLang="en-US" sz="1800" dirty="0"/>
              <a:t>Life: 1815 -1898</a:t>
            </a:r>
            <a:br>
              <a:rPr lang="en-US" altLang="en-US" sz="1800" dirty="0"/>
            </a:br>
            <a:br>
              <a:rPr lang="en-US" altLang="en-US" sz="1800" dirty="0"/>
            </a:br>
            <a:r>
              <a:rPr lang="en-US" altLang="en-US" sz="1800" dirty="0"/>
              <a:t>Leadership Influencer: </a:t>
            </a:r>
            <a:br>
              <a:rPr lang="en-US" altLang="en-US" sz="1800" dirty="0"/>
            </a:br>
            <a:r>
              <a:rPr lang="en-US" altLang="en-US" sz="1800" dirty="0"/>
              <a:t>1862 - 1890</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334" y="4609776"/>
            <a:ext cx="1995430" cy="19688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4246" y="4593152"/>
            <a:ext cx="2378639" cy="19854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p:nvPicPr>
        <p:blipFill>
          <a:blip r:embed="rId5"/>
          <a:stretch>
            <a:fillRect/>
          </a:stretch>
        </p:blipFill>
        <p:spPr>
          <a:xfrm>
            <a:off x="5846130" y="4770289"/>
            <a:ext cx="3261331" cy="1564560"/>
          </a:xfrm>
          <a:prstGeom prst="rect">
            <a:avLst/>
          </a:prstGeom>
        </p:spPr>
      </p:pic>
      <p:sp>
        <p:nvSpPr>
          <p:cNvPr id="18" name="TextBox 17"/>
          <p:cNvSpPr txBox="1"/>
          <p:nvPr/>
        </p:nvSpPr>
        <p:spPr>
          <a:xfrm>
            <a:off x="959204" y="1410752"/>
            <a:ext cx="2980419" cy="2862322"/>
          </a:xfrm>
          <a:prstGeom prst="rect">
            <a:avLst/>
          </a:prstGeom>
          <a:noFill/>
        </p:spPr>
        <p:txBody>
          <a:bodyPr wrap="square" rtlCol="0">
            <a:spAutoFit/>
          </a:bodyPr>
          <a:lstStyle/>
          <a:p>
            <a:pPr marL="342900" indent="-342900">
              <a:buAutoNum type="arabicPeriod"/>
            </a:pPr>
            <a:r>
              <a:rPr lang="en-US" sz="1200" dirty="0"/>
              <a:t>Driving force behind German Unification leading to the formation of a single German Empire with the Kaiser as the Head of State </a:t>
            </a:r>
          </a:p>
          <a:p>
            <a:pPr marL="342900" indent="-342900">
              <a:buAutoNum type="arabicPeriod"/>
            </a:pPr>
            <a:endParaRPr lang="en-US" sz="1200" dirty="0"/>
          </a:p>
          <a:p>
            <a:pPr marL="342900" indent="-342900">
              <a:buAutoNum type="arabicPeriod"/>
            </a:pPr>
            <a:r>
              <a:rPr lang="en-US" sz="1200" dirty="0"/>
              <a:t>His gradual unification of the German principalities with their leaders retaining limited power is still studied among experts in international relations</a:t>
            </a:r>
          </a:p>
          <a:p>
            <a:pPr marL="342900" indent="-342900">
              <a:buAutoNum type="arabicPeriod"/>
            </a:pPr>
            <a:endParaRPr lang="en-US" sz="1200" dirty="0"/>
          </a:p>
          <a:p>
            <a:pPr marL="342900" indent="-342900">
              <a:buAutoNum type="arabicPeriod"/>
            </a:pPr>
            <a:r>
              <a:rPr lang="en-US" sz="1200" dirty="0"/>
              <a:t>Seized upon the Franco – Prussian War as the banner behind which German States &amp; Confederations could unify under</a:t>
            </a:r>
          </a:p>
        </p:txBody>
      </p:sp>
      <p:sp>
        <p:nvSpPr>
          <p:cNvPr id="19" name="TextBox 18"/>
          <p:cNvSpPr txBox="1"/>
          <p:nvPr/>
        </p:nvSpPr>
        <p:spPr>
          <a:xfrm>
            <a:off x="4254380" y="1194362"/>
            <a:ext cx="2980419" cy="1938992"/>
          </a:xfrm>
          <a:prstGeom prst="rect">
            <a:avLst/>
          </a:prstGeom>
          <a:noFill/>
        </p:spPr>
        <p:txBody>
          <a:bodyPr wrap="square" rtlCol="0">
            <a:spAutoFit/>
          </a:bodyPr>
          <a:lstStyle/>
          <a:p>
            <a:pPr marL="342900" indent="-342900">
              <a:buAutoNum type="arabicPeriod"/>
            </a:pPr>
            <a:r>
              <a:rPr lang="en-US" sz="1200" dirty="0"/>
              <a:t>Did Bismarck's epic success for Germany also lay the foundations for WWI with a France that was desperate to regain its lost honor</a:t>
            </a:r>
          </a:p>
          <a:p>
            <a:pPr marL="342900" indent="-342900">
              <a:buAutoNum type="arabicPeriod"/>
            </a:pPr>
            <a:endParaRPr lang="en-US" sz="1200" dirty="0"/>
          </a:p>
          <a:p>
            <a:pPr marL="342900" indent="-342900">
              <a:buAutoNum type="arabicPeriod"/>
            </a:pPr>
            <a:r>
              <a:rPr lang="en-US" sz="1200" dirty="0"/>
              <a:t>Although widely hailed as brilliant, what are some of the risks that you can see in Bismarck's strategy of testing the strength of the German Alliances through war with France?</a:t>
            </a:r>
          </a:p>
        </p:txBody>
      </p:sp>
      <p:sp>
        <p:nvSpPr>
          <p:cNvPr id="20" name="TextBox 19"/>
          <p:cNvSpPr txBox="1"/>
          <p:nvPr/>
        </p:nvSpPr>
        <p:spPr>
          <a:xfrm>
            <a:off x="3912318" y="3270453"/>
            <a:ext cx="2980419" cy="1015663"/>
          </a:xfrm>
          <a:prstGeom prst="rect">
            <a:avLst/>
          </a:prstGeom>
          <a:noFill/>
        </p:spPr>
        <p:txBody>
          <a:bodyPr wrap="square" rtlCol="0">
            <a:spAutoFit/>
          </a:bodyPr>
          <a:lstStyle/>
          <a:p>
            <a:r>
              <a:rPr lang="en-US" sz="1200" dirty="0"/>
              <a:t> “Realpolitik for Bismarck depended on flexibility and on the ability to exploit every available option without the constraint of ideology.” – Henry </a:t>
            </a:r>
            <a:r>
              <a:rPr lang="en-US" sz="1200" dirty="0" err="1"/>
              <a:t>Kissenger</a:t>
            </a:r>
            <a:endParaRPr lang="en-US" sz="1200" dirty="0"/>
          </a:p>
          <a:p>
            <a:endParaRPr lang="en-US" sz="1200" dirty="0"/>
          </a:p>
        </p:txBody>
      </p:sp>
    </p:spTree>
    <p:extLst>
      <p:ext uri="{BB962C8B-B14F-4D97-AF65-F5344CB8AC3E}">
        <p14:creationId xmlns:p14="http://schemas.microsoft.com/office/powerpoint/2010/main" val="3109614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15900"/>
            <a:ext cx="770335" cy="6642100"/>
          </a:xfrm>
          <a:prstGeom prst="rect">
            <a:avLst/>
          </a:prstGeom>
          <a:solidFill>
            <a:srgbClr val="660066"/>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s-ES_tradnl" altLang="en-US" sz="1800">
              <a:solidFill>
                <a:srgbClr val="FFFFFF"/>
              </a:solidFill>
              <a:latin typeface="Calibri" panose="020F0502020204030204" pitchFamily="34" charset="0"/>
            </a:endParaRPr>
          </a:p>
        </p:txBody>
      </p:sp>
      <p:sp>
        <p:nvSpPr>
          <p:cNvPr id="6" name="Rectangle 6"/>
          <p:cNvSpPr>
            <a:spLocks noChangeArrowheads="1"/>
          </p:cNvSpPr>
          <p:nvPr/>
        </p:nvSpPr>
        <p:spPr bwMode="auto">
          <a:xfrm>
            <a:off x="0" y="0"/>
            <a:ext cx="770335" cy="215900"/>
          </a:xfrm>
          <a:prstGeom prst="rect">
            <a:avLst/>
          </a:prstGeom>
          <a:solidFill>
            <a:srgbClr val="1E1C11"/>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s-ES_tradnl" altLang="en-US" sz="1800">
              <a:solidFill>
                <a:schemeClr val="bg1"/>
              </a:solidFill>
              <a:latin typeface="Calibri" panose="020F0502020204030204" pitchFamily="34" charset="0"/>
            </a:endParaRPr>
          </a:p>
        </p:txBody>
      </p:sp>
      <p:sp>
        <p:nvSpPr>
          <p:cNvPr id="7" name="Rectangle 8"/>
          <p:cNvSpPr>
            <a:spLocks noChangeArrowheads="1"/>
          </p:cNvSpPr>
          <p:nvPr/>
        </p:nvSpPr>
        <p:spPr bwMode="auto">
          <a:xfrm flipH="1">
            <a:off x="770335" y="0"/>
            <a:ext cx="8373665" cy="215900"/>
          </a:xfrm>
          <a:prstGeom prst="rect">
            <a:avLst/>
          </a:prstGeom>
          <a:solidFill>
            <a:srgbClr val="660066"/>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s-ES_tradnl" altLang="en-US" sz="1800">
              <a:solidFill>
                <a:srgbClr val="FFFFFF"/>
              </a:solidFill>
              <a:latin typeface="Calibri" panose="020F0502020204030204" pitchFamily="34" charset="0"/>
            </a:endParaRPr>
          </a:p>
        </p:txBody>
      </p:sp>
      <p:sp>
        <p:nvSpPr>
          <p:cNvPr id="8" name="Rectangle 7"/>
          <p:cNvSpPr>
            <a:spLocks noChangeArrowheads="1"/>
          </p:cNvSpPr>
          <p:nvPr/>
        </p:nvSpPr>
        <p:spPr bwMode="auto">
          <a:xfrm>
            <a:off x="770335" y="6578600"/>
            <a:ext cx="8373665" cy="279400"/>
          </a:xfrm>
          <a:prstGeom prst="rect">
            <a:avLst/>
          </a:prstGeom>
          <a:solidFill>
            <a:srgbClr val="1E1C11"/>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fontAlgn="auto">
              <a:spcBef>
                <a:spcPts val="0"/>
              </a:spcBef>
              <a:spcAft>
                <a:spcPts val="0"/>
              </a:spcAft>
              <a:defRPr/>
            </a:pPr>
            <a:endParaRPr lang="en-US" dirty="0">
              <a:solidFill>
                <a:schemeClr val="bg1"/>
              </a:solidFill>
              <a:latin typeface="+mn-lt"/>
              <a:ea typeface="+mn-ea"/>
            </a:endParaRPr>
          </a:p>
        </p:txBody>
      </p:sp>
      <p:sp>
        <p:nvSpPr>
          <p:cNvPr id="2" name="AutoShape 2" descr="data:image/jpeg;base64,/9j/4AAQSkZJRgABAQAAAQABAAD/2wCEAAkGBxQSEhUUEhQUFBQVFBQUFRcXFBUUFBcUFBQXFxQUFRQYHCggGBolHBUVITEhJSkrLi4uFx8zODMsNygtLisBCgoKDg0OGxAQGSwcHSQsLCwsLCwsLCwsLCwsLCwsNCwsLCwsLCwsLCwsLCwsLCwsLCwsLCwsLCwsLCwsLCwsLP/AABEIAQoAvQMBIgACEQEDEQH/xAAcAAABBAMBAAAAAAAAAAAAAAACAQMFBgAECAf/xABDEAACAQICBQgHBQcDBQEAAAAAAQIDEQQhBRIxQVEGIlJhcYGSsQcTM3KRodEUMrPB8CMkJUJTc3Q0suFDhKK08TX/xAAaAQADAQEBAQAAAAAAAAAAAAAAAQIDBAUG/8QAIhEBAAMAAgIDAQEBAQAAAAAAAAECEQMSITEEE0FRIpFh/9oADAMBAAIRAxEAPwD1zJK7dl1sT18OmviBjvZy7F5og0Yy0WFVodJfEX1sOkviQMUFcWmnfXQ6S8Rnr4dKPiIBoRoNGLB9oh04+Iz7RDpx8SK64gtBoxY/tNPpx8SM+0U+nHxIrSQlhjFn+0Q6cfEZ6+HTj4kVtAtAeLL9oh04+Iz7RT6cfEis2FsLRiyPEU+nHxIH7TT6cfEV2URvVGSzfaafTj4hPtNPpx8RXIISwDFjeJp9OPiE+1U+nHxFbbMTAYsbxdPpr4jcsbS6a+ZX2xmQK6rEsbSbspK7y37X3DzgisYZ8+Hvx80WtgmYwmP9nLsXmiGjEm8d7OXd5ohoIJKCoIzVFaEoLRiDsYoiM3JDbHJoBxGDbEaHNU0sdpOlSTcpZrcs/i9ke9oCbQSKTi/SDSjey35KzlLdta5qed7Xex53yIGPpJruVnTglsurvvz3bB5JvVGjGeZ0PSNVTWvBOO9JO9+p7P8A6WHB8v8ADStruUL72tnVJJu3zDC1a2gWgMHjIVYKdOSnF707jrQEGKMkg0jGgMy0CkOOILQGDVGpxH0hucRKg1hlz4e9HzRbJIq1CPPh70f9yLXIcIuTGr9m+7zRDpEzjPZvu80RCYSUCRlhLmXEZWYZcRMQDIjNL6apYZc93k02oxzk0t9ty62bOltIQoUp1ZtKMFft4L4ninKDSsq03Ju7naUupfyxy2LqHEHKa0/y9qVbxprUhsebu17y/IqEq85bZPbvk3bveYkId/cbEcFK17ZF+IR5kxTpZO+39bx2lS/XXxJbRmi5yavG8XkyWo8mJ5WT259aInkrHuWkcdp/FYxeHV+bvjFvt1ed5Njc8LZPqb8/+C4x5MSk8lq5bOt3HKnJKoldfTjutuysT91f6f1Wn8VPQ+k6uDq69J6rVlKL+7JXzjJfnuPU+TvLKhimov8AZ1OjJ5N8Iy3nnmleTtaknJxuk7uyd+tvq+pCxney2NPLds8jSJi3mGc1mviXQKEZV+QnKB4in6ur7WC23+/DYpdvEtLiIzbQjQSEbABsNyDQ3IUrhlCPPj70fNFokVii+dH3o+ZZpMcIuzHezl3eaIVE1j/Zy7vNEKKRBbhIAVCUJsy5lhBB5t6WtLavq6Kvq+0ktza2KXFW3Hm/22+3727YXb0yUWqlOa/mhJdmef5fE84oq5pHpM+1m0BhHUnd7C8YbCQilklbqKzyRg1n+vj3lpeZxc/JO49H43DHXUpg4xWxImcPG+4gsCiwYRWOObS67UxswiGhWwoyDyza9WndZpWPLuX2gVRl66mlqN85bk29vUesTkiG09glVpSi1tTRvxck0sjk44vV5xyP0o6VSEnbV9YoX3rXyzfB/kevN5HP0FKjX9Vm+et+2zVj32m8l2Hoz/Xl/wDhRJGNiNCBLDckG2BJilUMpffj70fNFmkVii+fH3o+aLNMcJuPH+zl3eaIQnMd7N93miEYSUEuZcKwjQGxMVsxoVIQee+l/Aa+GhUW2nPP3ZL62PIcNG7XWzoTlrgPXYKvG2ag5Ltjn+R4No+j+0jG38y/5HuQIjZXXQNH1dPtJali4v8AmXxRF4qTUbLLLL9Mq2NVWUnquT7+JwxT7JmZl6tr/VEREa9W0e47dZfEm8PVW5niFDD4p29p+vIm9GYnFUZ3nJ6uV03fLqIt8fPVhX5E291l7HBpoykyraO0xrpJSzeTE0nyjlSukrtGMRO42muQttSBo4qSs80eT6T5WaQlNytOMOFl5Wua2j+UuInUjrQk87XUfN3SsbxwWzdhz/fETnn/AIkdK6IvpGklsnUV+GXO28cj1aOSKzo2gquJpzaV4Qk9zz2J/NlosdfFbaw4+euXkKFMYpqwNtDckbFhucQODVFc+PvR80WiZW6UedH3o+ZZJBCbHMd7N93miFaJnHP9m+7zRDDJljLCPYYgMoVgUxbiDzzlfpGq8TOCk1CNoqKbTzim5X35spsMAqVbWW/NcOsunLehq4hz6cYvvS1fyRVsTTatd8H8TkmZi0w9ilKzx1nEjKnrxNJzjSvKVlb4vqRI4F5ZhYvR0HzlHPjt+ZlExHiW1qT+I3E8sq1HVaowUZfdc222t9lFXW7dldFhjpJ1kvXYdQ1qUasWtrpyWUnHhmuvPNIbwMLpKUda3HVav3omNKYq1F6yV3ktjaurPPsdu8m1qeor5RWnJuzOtPk1h4uV0bvKKVKg05QcpNSb7FtNHkvL9rbqLNp3AKpGXFZrz/JPuM/3y0v4mMeeY/lx6mUL4W8JLWi5TjG8c87PdzX8uKJzRmlcPjFJRoujVioylTklGSUknGUbbYu/zEloilUcfXUqVRRvq3im0nuJ37BTlNTtzlsaVrLh1mkzTMiMllFeTttp2AYGapTzsm0orrbe74E60Q9TDKdWD6Lv8mTLOn48zjj+ZFdjPYLCBsFnS4ijchQJMDgtJc6PvLzLJIrNL70feXmWaQQmwsf7OXd5ohkTGP8AZy7vNEK2MmSYiAbFCTiB3FTAuLFkqVbl5R5lOfBuL71deTPPsXV5z7l+vgep8q8M6mFqJK7itdLfeOeXdc8hxs81ne9v0zl5I/09X4lt4s/kpbBYjPMtejJpriUjBSLDo3FauTZx3erWuwsywsFnZIr+msau69kbeMx3NsntK9i8SlPnRctWPNS332vt2CpEyi0YmuSEm6t+ovWLqWzfC/ceVaJ5SKM21GUNzUlZloq8roJ04ShUn6xJXUebG+znO1+xXKmJifTC8RbLR5WGFGMszJpRImhinRn6ud10W964G5Wra2wnVTWff4cwbvPuJK5H6MjnJ9iN+TPQ+PH+HjfLneQQEwkwZM3cwRuTHJDckBkpS58fej5lpkVaiufH3o+ZaZjRYWO9m+7zRBNk5pD2cu7zRAtlFBLighIUqLuECQtiVAPOPSjo6nSjSqU4Rg5Skp6sUtZ2TTdtu89Jkip+k3B+swUmttOUZ92yXyZNo8NOK2Wh5xo+d1clqcyE0PZuxYcBBM87kjJfRcN/8sdVpNt9hqqbm/yE0nCd2oq93xsiNp1a1OXOp34O6a+Q6x4Z3ntK4aK0dSUdacFOX8reaXcWTDYjmrKyWzqKZojTWJk9WOHc1knaGXi1sibhVxybUcPTjDdryinbubI86m9JTOJtUS2OzyG1AgHjcRTqxVWnGMJtpOMnJXW67S7SwKre3WE12UVtkYlNHUrQvxdzYaMoxtFLgkEz06VyIh4nJbtaZAJIMCRaNC2AxywDQj0lH70feXmWiRV6f3o+8vMs8hosLSHs5d3miCJ3SHs33eaISwyBYJCWCQKhiFiIYmSZWjz70raW1KcKKeftJLqV1FP5/Av9Wqopybskm2+CWbOfeXGmvtFeclslLLqisor4FVjymZwcH6mpa+6Mk9zjJKS+TLDo/GK66ynaMx8akY0qjSnHm0pPJOO6lJ7mv5X3PcbtKrKk2nfJ7Hk1xOPm4Xr/ABvlRNVxxkLu/wAjRxeSy+D/ACGMDpVSVpOxuUa0XK7s7dhzRWY9ur7P2DWjtM4iHNoxfz8y06Or16iTqtK267b/AODWwGkqV80rrJWyJhaRi8kkhT/MRPJMtLT0JSpq22LTXabfJ6LqSTayirvt3IiNNaZhHVjrJOUlG+1RTaV38S66PwUaMFGLvvbe1vidPFx75lyc/NFazWPbYSFcTEI2dbzQsCQ5YGYy0CEkE2AwPTcPvx95eZZ5lXh96PvLzLRUGmTmP9m+7zRDtElprFQpUZTqPVitW7fXJJfNnnmk/SJh4XUE5vjsQ4iZTM4t9hHJLaeO6W9JuIndUlGmuKV38WVjG8qMTV+9Vk+9+Q+o7Pecbp3D0vv1YLqvd/BFY0p6S8NTypxlUfdFfX5HjE8TKW2TfeMuQdYHdeNOekCviU6erGnTlk1G7b6nLgUfEZu4jmZLMaJnTMokxgNKxaVPEJyjsjUWdSC4Nfzxy7Vue4i7AuITET4lVbzWdhaJaNlq68JKcG+bOLvFvt3PqaTGJ+tiQ+Bx1ShLWpTcW9q2xkuEovKS7UWLA8oaE7KvTdJvbOnzodrpvOPc32HPbimPXl3cfyaz4t4aNKvUvk3fgk7lr0FgMXUa15OEOznPqRIaCp4dRdSM6UopXbU1FpcXF2lbuGNPcqI2dPCy2pqdZbEt8aO9vanP4cTHpe9uuY3nlpSN7arnK6cPWuFJ3jT5rle6lUvebT32so34xfE9C0Fy/wAM6NNVnKE1CKk3FuLklZu66zyuok+zZbqGMRK1rddzujjiIx5luSZtMz+uhMFpejWX7OrCXUpK/wANpuHNdLFSi8nb4lh0XyzxVLKNWTS3S56/8hdB3e52Bkjz3RfpKvlWpp9cHZ+F/UtejuVGGr5QqJPoy5r+e3uJmswNStgWhzWTBsIa14rnR95eZZ5ldiudH3l5ljmgCs+ludtFV7dLDr44imc71DoX0wP+FVvfw/8A7FM55cjanplyezUoDep1GxcVMrE603EFo3nBAOkhYetJoHrN+NBAyw6DBrVhJPtHnESeGAjVccpZrcxYB6g7TggU8r7UEpDwaOriHGE+yy7W1+VwsPi9dX7n2733jGIoOSstu3tNXB1dWXBPJ/kwNMaxp4id2PtmrtY5JgqFFihYNHFsJVpJ5MSKEkx4NTejeVGIo/dqSXU3dfB5Fp0b6SJppVoKS4xyku55HnY3MXWJHZ7/AKE09QxOq6U03dc15S28C7yOU9AVpLFYezaf2ijsdttSNzq2RnaMaVnVR9Mj/hNb38P+PA53udC+md/wmt/cofjQOdozNOP0z5PZxsVDesGmUjTlzLguQjYGNMNDOsZrgD8ma+IpJi61xbiPUfK8H1fIfo1k+rqHKkE1ma8sMrN7wPUpgaqU7Pesu00tL0lr3jv25BU7OKb/AE94srAQKVd6tpLPYYpGWBADTQqYFxYgRzWE1xLgTGDjkA2IBcA3dBr96w/+RQ/FidYyOTdAv96w/wDkUPxYnWE3mZcjWnpTvTT/APk1f7lD8WJzqmdEemt/wqp/dofiI51RfH6Z8vsdxYyACRbMWsYszIoVCUyxiZhiAxXMkzEhZRAAkxArGWEDWHeVuDaHUxqCzfWr/AdQQJBJADoDQwBphxZlhIgB3BbCaEaAiXAkw7DcwDc0C/3vDf5FH8WJ1dN5nJ/J7/V4b/IofixOrpmV/banpUfTW/4VP+9Q/wB5zvY6G9Nj/hcv71H/AHHPiL4/TPl9hcQlEIItAVEXVDSDSEZnVESH9URRAzaYbzF1QrARtxM1R5CJAGtKPOXbb4hOI5Vhddgur+u0DMJMCxsyiNNAA2BsHbgFqgQLGWFsY0ACxqoOobqjDY5PP97w3+RR/EidXT2nKOgP9Xhv8ij+JE6vntMbtqelL9OEraLfXiKPnJ/kc/Rke/enJ/wz/uKPlM5/iy+P0jk9nQ4obuOU5FoFYNGRYut2AZGYmKpdnzEk1w8wA0xGAg8v0wwMTFuA5Ca4AdzKVrL9bBoCM82INpQTV+P67hiorGUqrSs80tm524DdWd22MixmFc19YV1LCM9kDIKDBnLhYABjVQOUxqdQDbegf9Xh/wC/R/EidXz2nJ2gZfvWH/v0fxInWM9pldpRSfThBy0alFOT+00skm3lGe5HgX2Op/TqeCX0OvosNSfEK2wTXXH6w1T+nU8EvoPU8LU/p1PBL6HXal1i6z4ld5Lo5GeGqf06ngl9DPs0+hU8Evoddaz4i6z4h3kdHIaw9T+nPwS+grwtToT8Evodd6zF1mLvJ9HIiw0+hU8EvoFLDz/pz8Evodc6z4maw/skujkN4ap0J+CX0GvUTz5k9vQl9DsHWZms+Iu8jo4+9TPoT8MvoNyozv8Acn4JfQ7E1nxM1mHeR0ce+pn0J+CX0BdKfQn4ZfQ7D1nxYms+Id5HRx36mXQl4ZAypSt92XhZ2NrPiJrPiw7yfRx5GMrfdl8H9AHfg/gzsXWAbDvJdHHU78H8GMyvwZ2S0A0HeT6uR9Ar96w+X/XpfiROsZ7Q5IakyZnTiMbiCTEQQ+o0txUwRQ6jRXMuIKHU9LcUEUOo0pghgdRpTLiGBg1lxLmCBg0txLmGCwaS5lzGIPBrGwJBAsWDQNPiNtPj8kOsBhhGrPe7gTHWAww9f//Z"/>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680"/>
          <a:stretch/>
        </p:blipFill>
        <p:spPr bwMode="auto">
          <a:xfrm>
            <a:off x="7793832" y="215901"/>
            <a:ext cx="1350169" cy="23897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extBox 14"/>
          <p:cNvSpPr txBox="1">
            <a:spLocks noChangeArrowheads="1"/>
          </p:cNvSpPr>
          <p:nvPr/>
        </p:nvSpPr>
        <p:spPr bwMode="auto">
          <a:xfrm>
            <a:off x="6619875" y="2755134"/>
            <a:ext cx="2519363"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dirty="0"/>
              <a:t>Zhou </a:t>
            </a:r>
            <a:r>
              <a:rPr lang="en-US" altLang="en-US" sz="1800" dirty="0" err="1"/>
              <a:t>Enlai</a:t>
            </a:r>
            <a:br>
              <a:rPr lang="en-US" altLang="en-US" sz="1800" dirty="0"/>
            </a:br>
            <a:r>
              <a:rPr lang="en-US" altLang="en-US" sz="1800" dirty="0"/>
              <a:t>Life: 1898 – 1976</a:t>
            </a:r>
            <a:br>
              <a:rPr lang="en-US" altLang="en-US" sz="1800" dirty="0"/>
            </a:br>
            <a:br>
              <a:rPr lang="en-US" altLang="en-US" sz="1800" dirty="0"/>
            </a:br>
            <a:r>
              <a:rPr lang="en-US" altLang="en-US" sz="1800" dirty="0"/>
              <a:t>Leadership Influencer: </a:t>
            </a:r>
            <a:br>
              <a:rPr lang="en-US" altLang="en-US" sz="1800" dirty="0"/>
            </a:br>
            <a:r>
              <a:rPr lang="en-US" altLang="en-US" sz="1800" dirty="0"/>
              <a:t>1956 -1966 &amp; 1973 - 1976</a:t>
            </a:r>
          </a:p>
        </p:txBody>
      </p:sp>
      <p:pic>
        <p:nvPicPr>
          <p:cNvPr id="1029" name="Picture 5" descr="http://chineseposters.net/images/e15-757.jpg"/>
          <p:cNvPicPr>
            <a:picLocks noChangeAspect="1" noChangeArrowheads="1"/>
          </p:cNvPicPr>
          <p:nvPr/>
        </p:nvPicPr>
        <p:blipFill rotWithShape="1">
          <a:blip r:embed="rId3">
            <a:extLst>
              <a:ext uri="{28A0092B-C50C-407E-A947-70E740481C1C}">
                <a14:useLocalDpi xmlns:a14="http://schemas.microsoft.com/office/drawing/2010/main" val="0"/>
              </a:ext>
            </a:extLst>
          </a:blip>
          <a:srcRect l="4804" t="3920" r="4860" b="7150"/>
          <a:stretch/>
        </p:blipFill>
        <p:spPr bwMode="auto">
          <a:xfrm>
            <a:off x="7793832" y="4968607"/>
            <a:ext cx="1350169" cy="160999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AutoShape 7" descr="data:image/jpeg;base64,/9j/4AAQSkZJRgABAQAAAQABAAD/2wCEAAkGBxQTEhUUExMWFhUXGBwaGBgXGCAeGBwdHRocGxgYHBodHCggGh0lHBgbIjEiJikrLi4uGh8zODUsNygtLisBCgoKDg0OGxAQGzQmICQsLCwsLDcsLCwvLC8sLCwsLCwsLCw0LCwsLCwsLCwsLCwsNCwsLCwsLCwsLCwsLCwsLP/AABEIAMIBAwMBIgACEQEDEQH/xAAbAAABBQEBAAAAAAAAAAAAAAAFAAIDBAYBB//EAEoQAAIBAgQDBAQLBQUHBAMAAAECEQADBBIhMQVBUQYTImEycYGRFCNCUpKhscHR4fAVU2Jy0hZDgpPxBzNUc6LC4iQ0Y7JEZLP/xAAZAQADAQEBAAAAAAAAAAAAAAAAAQIDBAX/xAAwEQACAQIFAgQGAgMBAQAAAAAAAQIDERITITFRBEEUIlKxMmFxkaHwgdFCweHxM//aAAwDAQACEQMRAD8A9CilFUxxJeZH108Y9DEEa+etd+Yjiy2WYpRUVy/HSqwxLkwNfVTUwwMvRSiqlzENvEA7aaeqa58LI6HzoxiwFyKUVVbFE7QKYuIbqCKMYYC6BSAqpYcgaCQa5h74UGetGMMDLkV3LVJ8VKsDpUi4waDfQSaMYYCzlpZarXcV4vDqIprYsnbSjEGEt5a7lqsmKMiQIqW9jEUSTp5UYx4CTLSy1U/a1v8Ai9350+1jQQDvO0UYwwFjLSy1H8KHQ04YlYkyKWMMDHZaWWqly/uQTFRLiyeZp4wwBDLSy1RW+x11pNcYx4utGMMBey0stDTdPzjTs7Rqx2608QsAQy0ooZaxBnc60mZuQb2UYgwBPLSy1QW20TJA9tVjxG2N7onzNLGuQwMMZaWWgy49SNHEfzD8a6vEbf7xfpfnSzVyVlvgMZaVCTxJPnj31yjNXIZUuAKqGdbLwTr4m5x/B1GtWLlxCQRbuKI2Fsgyd9RodKOniS/uLv8A0f1039rKSF+D3YPM5Y8h6XPavKz5Hp5MSk+OtAC2i3s2yqyKORJElgeR91TcJLXAzKj5euZepB+V1B26VW4n2iS0fjMNeB5OuQr6pLjlyI9W00/A9pVt2GYYS6qNsQBl1JJJgnJuTqddDOtaQqNrUynBJ6BfHYN2R4yDwggyc2mXygTHnQLEI6Myu4gQSTEagHTSeddt9ulYHwQCpAEySZAmekcqC4ri6OzF7h111AgxAA89IHsq4ztoZSaYawV0FSS46LqI9vPypyX3kRkHWSZ9kSAJ60C+F29ALwyqATlUSdTt0qxZ4/YzEBiSOcDWdDsNPdzqs35E6By6pB3tiN5b8ulQY5PBoMx5ESYG5J66ChYxCOYBQRpLEwNJ9X1UzEcRQKIc3VJ1CjKF5bRJNNTuDTRce/AEadZNPXEMNip8wJ+0aVTxHFLFu34CXaYK5SBESWzEcois+OMuhOU2depYn3z91EqlloOMbvU13fyIB100gD3Gmux0lsuv4cgPOsonGnYwz2lB+aCT7BJ186P2bzOVtjLmY7tPh0HzW3ge3nFZ5zivMa5Sb0LL3yWyC5J0OgjTT7aZ8HaILn6qL/ALcCVDEADMwBYxzOm5rowFvbu19wrhn1UpO51QoqKBvcEqFL+EbCB7aXwTpcI91EvgVsf3a/RFN+A2tu7T6IqM+ReWgfZxebQHYwSANwfrqR7x0MmCd4H6NM4pw4xNqUAIzKugIHkCPbGvuoTjOIEWwxbIBMELpyhh4iT667KPUuas9zlqUEtUG3uGASWg9I0+qp7d9I6EL7D9cz7hWIbtBe/fWj55Gn20Q7PcVU3cuIOYNooQFY6sdNfeK1U5/wCX+zOUIpaGrseNGKE+GJ859Xvqm9xwYLqPEQNCT6/V51XHaGwCU8MAzGupEga+yoPhAukkB1B2CkFempkZeRj8apVV3Zk7BG4SY8c8gRz19lThRsAcx1OnSgpd0A8MwfkwoXpm8+czU4YNBZgx9eo05EelttNS66BE2G4hAME+scumo1ojaxPejw3bkT88ztz16zWRfiBExmAJ8WpG4jrr0PSrGHW1lzC61snYSCfMGIpuqu4ky1iMbfAI725t59D/ABer9Grgsvkz96JAHpKOg3MHnQp7AIzKc5PLNH5VzF4+4fispCiPR3OkakeqaMyL2KxBK8Wgj4QNCdARyP8AL0n9a1YsKt242R1CzmBQeIwAJbMOs7Vm+G2ZdlZD63n17rGvnR/A4Ar4kNsZhtmaYy7Axp91ZyqJDjeWyOYNJQQ7AeREb8vBSp78L10uqB/zI/7aVGdEq0uAYvbM6HIhB8iOX83Wq+K7VXTl7tUPiOgG+mzGYI18tRQy32ZukHOGB0jKVj1kEyT5DfyoJiwcPcyaaQdfPXUTHOPZWUMEnaLuVLNSuzWDjWLfwlraQZzHLoOS6nb1zVzCowdrlzEqzH5IYZI6FQQCDGoEbn11i7F17pYyQGgaTJ8lMETRw9jla2Hs3WuGPEk5XXyykT/pUzstG7fwbUU3q9TRYgYa68q9uzdjUeEocusq26fV6jRG/fa6kXLiuI8JypI81IAiRWH4XgLFq6VxGYjYr4iQeRIgaR59KMY/AYO4F+Dogy6MQGEzqpInff8ADas56K+J/Y1UVfYbieH3yRkAuJBIKMumvotsc1C/ixmLI4eORC6zrPhNH8LbZIChAFGkKRA9YYE+2a5icLmJZrauSROjFjrsCXOpGlKHUxT1Il0ut0zPq5VZVdSPEQdz1A5UW/Yt+NAsmZlx9+tDcbxe00Jh8JdFwHUPbMR5hWmpk7W35hrQQdWtt/XXRLE9UvuRGlG9m7kjcDxQWIt5YhvGDpz0oMmAsySVYyfnx921Gm7VvBBKey2f66js9ocIqgPYLvzIRVB9k6U41JrsaqjTW6ZQwVjC2/FcsO2XWQ/3bH31p8DiLWKCtbtNbFr0dQD4pn0T5azQizxQ4oFbFkhEBnPbRoJ2iAI9skx5VXPF8cGIQW4AAlrRHXkCF3nYVnUvN+b3HpH4Uav4BrOe5/mNH26044DSc9z6bfjWN/tJxDon+S3413+0XEeif5LfjWeS+ULMNgcBr6T/AOY3409cF5tr/G341iz2i4j0X/JNcPaDiP8AD/kmnkvlBmGxfAz8p/pn7zQTGXrdlVtdwWUkjNPg9MgBpUjkNd6FrxziJnVFA+dageQk86t8KGLclrjd2c2jJb0brm0JiecRSwW3aHjb7EOJ4bbA8VkLJJEFsupnwnNBAnlT7eARmUBQrN4QwZtM0D53lVgcaS2xW7bN1gx8QKhDJ+aFAO25qHF8bVnD27Zt5R4oCsI66jw6862VSb0KdKDV7FhOxlwbX0HkGbn5ZKe/Z+7YtsxvIwA2gz9gFQf2ku/Pb6KfhUScaxdxskBlJ5PbDRzMQSIGvsovOW9jKVCCWqZy3jmBIBXl7adle6cqLruYPKNf9auYfjF2RZbAENADOWBIBGtwwkba78jWiODH6Vf6azq1owesdfqRDplLW4AwvD1tsPhBtqp3JMTuNyd55b71PxIYAISHtz1DyR5hQdfVV79kIBHKZggET11FBuNCzYSGWfFqAnIyc2bbSQI0rCNRTktWb5KgtizhMbgkHhugnqwb7xVTEYjDTmt3gT80hiPYANfVQexgrN14WFnYvlUeWsxRJuAW1gKFdt84MIPIMAZPs51tJQi9WxYFKNrEmIVWIUXlQc11JB8jJ6jTyqzg7MJlF1W1MkuQemgnTlWQ41g3sH0vC25JXOJ5QGJO9XezmAa8zKzFfCevkPz9hpyj5MV9Dhy5YsNtTVW30+SPpH6xINcqivZYgQL7AClXPjj6jTw1TgnbtZhv4/ofnUeD4DY4kDcbvLOUKucEAOBMwCDDD8KF47g7qSLdwXFjQ91lJ8tbeh9tLD41sP8AGP37HwqoTKBBzzI0zAd2V9tXGng1g9fr/wAO1tzVpfv5PQeH8Cw9hAFdnAGhuXC2nkCcoHqAqjxS5bvwiOCUPpW+W4jONOsgGdqx2M7U2srBcM6tHPKInY70Gsdp8Qq6u535KNJMD0DtSVKrNN2t/JV0tNzaL2etzOs9dJ135VYHC40DuNOo/Cspwfj169dKPie5XIWzMqsSQQMoAUSdSfZVa/2mxAZ1FxmAZlDDKAQGIBjJzGtJ9LVe8vcM2N7WDxw+IHfM926iKqm2VQMryuuscm0PSg1jiWJdVJc5W6wBHMyVg0Y7PHE31ItLme6r5g7AZQsBSFAGYyeY5CmWMHcdG7y9kZDlS3cMAkGGkDYAeXMcq6YxSVmlcyd73b/P9FCxiLzlpuOIOUQVYxqBqdRp9ppWsDbAbMHZjEEECDMkx8okae3nRj9mW2tqruFdZLNbuBZJ5ag6CBGg8xuKjucJsyYbQ7Dv9t9QSNz51pZchmRWiQPTDWMwAs3nYeKM4JMRyC7Axy569Kq4xEunOyks8DMWgaCBsDyitFgsLbtXM9shWy5Z74HSQSNV3lQf1FCcVwR7dwBLcoATBMjVRI132/WlZ1qzpx0YRtNgOw/iFq3bgu0AhiXkj5JAB5fXWywXA+6QBndrkyxL5oMgBBM6CTqOc9BQ7h9nEWZ7vD2gx8OfXNBGwbPoT1qycbjBHxaRvrJO+hnNWFXqoz07FKnYKra/jePX5ny6CmLhpGr3Ppfwz0ocMbi/3SRH2SPn66ml8KxnO0nTp5D5dY5kOB4WEzhP43+l6vLzrnwUfPua/wAXmRyob8Kxv7q37uv+PyroxmM3Nu37Aev8/WjMjwPCy5e4crDVn6iWnWCRy6is/wAR4F4y3iMGSs6MB8oDoRuORnkaKHF4z93bgeXQ7+nVfEviiZKifIEwV5jxwDVRr4XdBgvuQC9acBTh7eYD5LMukzsND7tq7NrVRYHjBBAuNJ0k6gTELtMVWxOEulu+uJoDLQAPs5+ZmjuHsWQoe2qgNGonNE6jy1kEV0Ua+JvE7EzSitEClt2mUxZA5SLjggjTYj7RXbtkEyFCafJePKfR0ny0og+BsM2YopPnm5ARyj5IH+prvwDDAgm2m5OxO8DbbkPV7TWzlDkmNRrswFcS6ryjiDvLMW26wNDP1VZvJiFFt2VyhdQwUHVSZJGukgbnTWieIwVsiLdxbcEkQhI1kkRpz2g9dKp3cIwur3J0WHLEnKhBnUGBy0HOpc4Luh2UglhuHHv8wD9wV8IdiTn5wd4yj7aKHhyfN+s/jWJxN3GXma7l7yTq9tfCYiICnTXrrUvCCwvquNFxEZWiMwMg6c9NjWE+nlUeJMpSwRs0bFuHpHo/bTMLxBFy2XtuAPCrxKmOUbj3EfZWD4hiG+E3UsEtbDkLmJJyqJc78oY+wUfwfCLyNmDW2YEFSykwNejDUz7qh9O4fExqpfVBfiljCHRwCeUoSfrGlCfhb2T8Xhiw0htQSACACAGEan9aVNxDCYm7ozWRpuEb+uhVnsgVEZk+j7eppwhp5n7/APBN66L9/IT/AG/f/wCFPvb+ilVEdlY5j3D8K7Tyqf6n/YYpfv8A4GMdbushAuZSNZVSDpy3O9C+H3GF27YvXrloJmNtzbzZhMldiSdZEa771Qbj+IKnRSBGYwR7yGEbVobljG3MKjW3s31J9AMxgaZZLMJPUHanYWHZmUx/HRbb/eM0H0YCs0aSY22jqK1nDraY2z3mDuPYCiGW4o7sNzPeFTOsz6+VT4Hha20PwkW7jDxFLakW1IG7EkyfUB0IIqv2k7SG2FUAcso9G2o8gDMx0k61eKK23KVKW72J7vDLNm07OO+usIN1lUAZjGi+HQEySx69ayvBuKeHKuIcXXOltbPhLHnNtDJgUc4H2hurmu4nD58NcGVh8tR87Kdcpnn9W9azs3hcJaU3MMqujGc6+J1/hK+kI8vcN6nMi09QlG2yAuG7IYhE74uTiZkOHbMByAERHVTv12qLD9oEu3havJmujS462mQiCBLK6Qw8xrWtxnaC1bcK2eCpbMEYjcDKQASDrOtZbiXHbj31KWM4MgalCBpAYskTvsY+/mnhezv/ACNN9yZ8XaBIFlz5i19dRtxOypANpwW0Ud2JPkBMn2VaOFd9bjm3Oht22BI/x5YMilhcFatA90gXTU7uY3BYyYrnUOTTfYdKqJ7uGiQCBI8zH6+6tBnXU8/dVkrpHn9v+tMdPt/I00rDsRAbetfsio2Hly+w1ZVNP11pl1D9v41TAhPP2/8A2qS5ua4yb+37qmuLqfWaEFiBdY9Ypit9g/8AtP3VMR5dPspiJ9g+oE0gsJR931ma719tP7uPqrmU/Z9Zn7qYWIgND7fqFUbLNhWMAtZJ8SjdTzZevqoiiGP1zMmuMJIPSfrpNXAScVDDNbtm4vVSNPIgkEHyrjcScf8A49z3j8aq3eFDNnts1p9PEmnrkc6ks8RxCH41Eu2wDqqgPygwNOuw51OCIO465xFtzZuADowAO25Go9dCbeKbHMAti8lobqwUWiw+cwbM2vkaj/a2IuBlVLJJJWMxDT0CkyfZRTg/E76SLwNwRso1U+RLSwJ61aWGOq17EXu9yLF2WtMbgQkx4ltBQHjaVY5dOulZXiWPcYhVHe22Yq2VmkeIBwAoLDnEajlyr0CzijeRWFppIBMkZVkTuTJ6aA7GgXGsUlpwoUXL40WQFS2DqRnbf3x0A1rSjWw6NXYSi2yrh+MoxCXfA2viWQP8SjUeyR5Cr963lyklypHpKSVjkdD9lC763MoHfZgxPxlpFYqx1KshGYrOxWPxhsnEYWPEtxX1KqDlHmymCp818ta3jKMthNBNr1udDcOupAuEe8aU91KeJxcCdSxBHSVJmPyqIXlv/wC7bu7h0KGPENtDHi09R8jvTMW4RlS6Wv6QC0kDeNTrOsHcxvtTuloS4sTYheXeEeWY/fSrKXuG4ksT3W+vhYBROsAEyANtelKtlFcowc5cHpnB+HvZsvZxXdPbnwqASx85/XrFctX1Ud1ZRbaLuqbmdZY8yQfxJrGWlv3XS2rXHuT8Y8koQNC2dpXQggRI106VT7QXryM6PcK3FZQwn0l1IYADxr0YaedYqLbsbxqwhq1f2N5ibgVCJYQubwLmaAQDCBTm1IERzrvBuzF++wfGLZ7sKMqi2Rd1AME5oUAzpGvltWPtdqrltbe5ZJIcMoOoAIgow25+dFMX20vLYtv8JbvXBPd+AnLmYBj4B0GnmOhosuCqtZzWLZG94j2fsuoUIqlRCmJA8iOYmvP+J8Jx1i5I7gWwR8ZZGRgCR6XiJGhJJiBrUVjtleFub2JuZj6IVV133lNBtUPF+IXMRYi2967eciUVdNxuQgnQjnyPIVl/lt/RlGomtyXtHxm89wMb1tJnKltp+SsrmiHGYnUxPQDUXOC8XsXrIt33BdhJDGJEmBIOmgG8UJfgtxbaWbjrmkMsn4tXgjJI2aI8WxiPOpcNwW4ob4QAhUjUg6zJ0OYTt+FOrCKj5jOEpud4hDjHDcqgYTGGy4BOVrrMjAbekWy6Vh7XbDHcr0+tV5+yjmKVACFlv5joPZ+NCxgRM5ATVdPOCVpq/wBiqim35Xb7kB7Z4yY7xZ6ZVpzdsMd+8H0BtzO1TfAl+YPf+VMOFH7se/8AKt3V6XtH2Iw1vV7jG7Y44b3B9BfX0pDtjjj/AHgP+FakODX92Pf+VdGDH7sfr2UZnTen2Fhrer3ID2vxvz9/4R6vuqSx2sxhbK12PPKu8wdKf8AH7sVy1w9Q0tbDCCAM5WDyMqJ06aU1U6W+sfYpKryNv9qcXHhvST/CBpqDy8h76hHafHbd6ZMaQOe1WruBQgZbIUzv3jNI6QR150hgx8xaqrW6TG8EdO2wsNZpalT+0mOInvmj2fh51xe0uNO19vq/Crown8C8678C6Ivuqc/p/R7Cy63q9yie0WO279945b9KjbtLjBvfb9eyiHwTb4tfdTvgp+Yvu/OjP6f0ewZdX1e4Nu8fxhGuIuR/NG9aDs5w5nC3sW95kMkBgSmhIlm6abRzHLera4cXIUIsnTb389udbLhmJxOCARVS/Y37sjKykiTkbpz1msatenKNoqxcKc07t3A91rS37d3Dui2VPxndwF5k7DeDFW73E17w3bYDTsAemhnpPLrFG8VjsFftXAls28Qbb5UZYbMEJEHY7cz0rCrhMQjSti63qWQfaev4eqoUYzS+S+4pynF6BfioxDLlwzkGZID69Vg6d3poRJDaUY4LwO9lzYjFPdOxUQAD0nKG6UD4AbqsTdw9/XpMjYzIiRvp51pLOFQiRnHWWdTt0JH6PlXPVcorB+Tak8Wr3JL2CyappAjTp00rM8Z4diCC6X7lwKZ7tnUGOZUwoaOhM+utKcCsA+I7Gc7fj7fbFZbjuKe2+XNbCQR4wzMTmJ+cBABX86Onk1Ky1+pdW1rvQDrf5EQYnX1x9oo9w7jN1QO+RmQei50aPJzoR5N9VDr3FZgtbR7qgKbiqBc38Op2jzk9ap8Y4g7lQS3eLMowmOUzpHON+ddzeJ6I5n1T4NXdwNu4S/whlknwl8pHIgrlMRSrE2+PXwNC3Pc676zpSqchj8SuDXWP9oFsWRatYS+AqwJKk5RrOrSevtqme2NnFZbV3Bm4J8LOwUr1IcSVHM8tNaIX+z9tLiqti5kjV5RkYFSOTSZ0A0G/lrRu8TODk28Ld8QZAwRMxjKfGAW0IOh0Mj102ovaOoXezZl+IXbZBKeEBiMs8pJB18o9dQXceQoGcsAI6GFGg5yBpFH8dxW5iLDKcIFBAUNct5nBiJUhQ2nIkkjqYoLw3gV24xDzaUAklliR81ZiWPurWnZq0v7M6rdklsTjHSULEFSIkbyP19VaH+2bWlVBh7UEa5WNvyg6GdqDDszakDv5VfSA0MzBYakbcuo6UTvdnrLWlt/CkUhg0uPEZTxAx/FtHLrvTVKGJMzjiWhLa7ZA+nhrZUD0TckHy1WPP2VcxPbrD5VF2w4VgYAyssDQaA8ooYvY6ycxGLXLPhOQ6a65tI26c6PJwfCJh1tvF5u7dJAgrnBDspPM7eUUVaVOb1b+5rBuC8vsDW7XcNM/FPqdgn/lSHanhh/u7nL5J9vyqyXC+DG+9lFZQ11LzeIwCbZMLPKYj3VQs4diTCyFifdS8J06W7Hm1u6RvF7T8N+Y/wBE+z5VMPaThnzH5/JP41i14e0+ieu/50zEYYrEjfafWKT6TpuzY1WrPsjcDtPw35jx/Kenrro7UcN08D8vknl7awOSRqy7xoCNdK6VAHproYJIbfXTan4Tp+X+/wAE51XhG8/tTw7924/wfn0pDtRw392/0f8AyrBxHQbbgnWT0HlSuLoJKjzhtdB5aULo+nvuxurWXZG7btRw7laub/N/8qaO1XDx/dPy+R7etYc2crEEqSJ08XTrEUjudQddoPXzHnQ+j6btcSrVn2Rtz2rwH7p/o+c9ad/a/AfuX+j+dYUDUiRprEHb1xXFX+IbTsdoP8NPwnTcsM6suyN0e2WB5WG+gPxqI9r8F/w7/RA+/wDUVjbCFmAEEmI5fO8qsnhj/NXQxvz93nS8L03e43VrcI09ntlhEMrh7s+z28/KrDf7RLP7i4faOf8ApWNv4F1VjAAXQ6/lryqxY4fPcnldfLH0vfrT8P03zGpV3tY0J7ZJdIHwaAd2czHQwBJ9lWuGcfsIzFrxKkCFFtwFPlJMz7NqyuE4P3ioxKiUOhMbZh06gU4dnv4k+mPw6VHh6F7rQrHUW5uG7X4bkz+xDTf7X4U7s5/wa/bWKTs9BBLp9L8qVjs2XICshPk3v5bbUZFJdwxzCfG+JYe7BOaVUgELlmB4QxzEtGw0FZ/DFnaRCgaeufZR/jPZi5lXuyGYEmFiTMHXkI29lUcH2dxAjwAE/KLCF89DP21UcEFZMxqY5PYm4dxZ7RF0WLd1oJ8YMgr0gjkehOlCcZxQ3LrXAAGdszczO8AmIE9IosvDsYrk9wlyeZYAGOejjerGL7K3mdrme0JOYLDCOYWAsCJ6mqjKmu6+4nCeG1n9gOGVgDJ1HJTSoovZO8de9A8oP3aV2lih6iMufAQPa5wf/Z4aeoJ+4U0drn/4TDj31SvYBWylblkZtoZtTrI9DQ+um2uGyCe/taaGO8J93dyR5iayVNW+H8HoRlBq7kEB2vuf8NY+uob/AGlZ/Swtj2Zh99E+F8Mwa2nS/cY3SNCiyF9RaJHWNT6qCnhUE/GAgCfCJn3xHtp5SXb3BTpttXH/ALd0/wDa2P8Aq/Gm3ONlt8NY9zdI3zU1sHEQJ82Og9gg10cPZlJ7wJp6OQSdQNDmk7zvyqlSuTKrSW2pPb7QuNFw2H8vCSftom2LYxNmwZt5yy4clBEgrnLgFgQaENwZh4u/zgCY1Ej36UV7MYo2k7rEAG3laEzFhliIM6SSWJIUCtF08e5hOv6UYzhdy6rrcSAEDgMwkSw1HmdZqXhl3JnDBpYCBlPMacvMV6KmLwoXIMOoUGYDKNSIOo8vsmnnE4XNPcKGEahwB4fCo6cvs8q1cEyHWeuhh/h6yRlacsRlM6TOkVQ4niQ4UqD4QMxggDVR9v2ivRk4lhpzixBJOhfXXfw7RHumoLuPwwBUYaQRlb4zWJ3Bn6wRtU4FyEalnex5giiJkQH3nSTynroa7dCxMgAtoTsYmRPUSK9Ru47D5YNgESG1unfWNZJHq2186ZexWGARTh/DDFYuNpMTmMz6pny2p4fmGNcHmV1upCyFInSR4tq7etyq+IAGSCdiNpHXUEeyvSrmNs+EnCyACqkXDEAxpqM2+51+2h2NwmGxBVrpa1kQrC6gQ7sN9SSDv6qWFrZlOpFvVGLvW5u+EgliAFG5JUAADzJqubqk6MCSRoP5hW0tcNwqPauh7uZbitBG2VgZMeQ5TRy7xPDwWGHBIadHMkzuANI0mhRYsyK2R5mFBdl+XqMvytN9PZXECt6JBhDMa6aifV4hXqNriAzZ0wykmWBNxoMiTpETyiIFSrj0TbDAHKQfjGOnPrzO4136U8HzE6ietjy7hhyvmglUyzA2nNH3+6jBxnhnI8F5BjplJHr1HvrbpxlPEO4AmN3bXLsQT6uorn9oFiDYEDxek0SVkjrPLpNPAuROq3bQwmOvEo6924L+JZXloPtU1p8D2PxNzh9m9bI7xHLrbK+IkMQIaZ9kb0aXtFbOUGwdNCJPhXQ9dd/qNWv7XqfCAYkFR1gnxDy08qnLiNVpJaIynBeHt+zlvoGuG2Ye2gWQMz+LxISfZVLEPeyo9vxI6gx3allYekjQu46wJBrdWe1VlPCAyhlkECZlT4QG56xrpIigOC+DOoF5mDlpc2BkQTCyVJaJMaKYnNtzh0uClWWK7Rm7uOxCjXw+ZtgbetajXil4ahxPXIs++K09/GYZFPd/CiQYALBcy/PkLt5Hy9lF79gkh7TMI3KgSfWqh/fWbps3jWpd4gf9rYjldj/Cv4U79tYn99/0L+FXr1nDGIt3l6w4IA5boTr66qNgbJOYG/I9EBlHt1t/b99Cpt7op1aKV1/si/beK/ff9C/00m45ij/ff9Cf01dbC4cyQLvsI38hk099RjB2Pm3vPxLp0+RrRlv0+xWbR59yn+28V+/P0V/ppUWsW1CjKLuXlNxAfdk0pVOCXpX4Izaf7cG3L7KCQQCeUfXFUvht3aVJ9W310Ww1ksCI9VNPDGDTHt09/wDpXYpI4bMGC5c/h6H9TSbEvGm/kPsg/qKOWsGR6/113rj2vz/0p4kFmBPhbgbqPd7q4+PYGDB235Ufs4EsHYIItjMx0gAnKOXMn6j0NUMbhFInmIjp7dNPqougS1Gri4Ei2vT5X9VSLxFtgqxHQ8h/NVcroFLqNdi0a+o7n1eVQWL/AMfkYRlBBBB13k+f1bVxOT5PQqSoxWiQTbi50yooI5yT15e2uLxe5GWFjpB/GqREV0UsyXJ1+Hp8F1+MXSSTlJOmq8vfTG4pcO4X6P51Vp9m3mMSB6zApOq0rth4enwWf2tc2hI6ZdPdTW4rc6J9GuDC/wDyWvp/lTWwo/e2vp/lWXio+oWTS4RoOHY7/wBPaa4yg3HZAMpMwxE+kBoAKJ/AB3jJAlVDTk0IM6jx67R6/IgnKYfit20otKylAT8kNuZMEijGH4reuBSMQlvMGgvlWFQOxk5YAi25/wAJrsjXjZaNnnVenlFt6JHO+HdC73a+JygAQzp8ojOBEc+U+yrNhVNx7ZVPCAZykTs0avM5TXM94ME+F2ZLAAAqdT3UbWv/ANi1r/F5UExnG76uyh9QSrSibgwdcm0iqzo7YWRChKezRVHGr3o5tBtoNNfVThxq/wDOHuH4VBhsFmAIuJJEkayNJMwOQB91MZLY3xFn6X5Vxuur7v8AJ6ShSW6RP+173zgPUq/hTDxG51H0R+FRsixK3EcH5pn7qaRVKo2tGWqNN7JFj9qXYjPp/KPwqD4W0cvor+FMiuEU8T5Hkw4RO2LeAZG/zV+sZfOo2xjnmPor/TXbENaLAkeIaHbpoedQNRifJhSy5q9kQ4q9cZvSbUctNvIVLbwp5lvfvRDhNgsCRGnX9a1YsW1uXGthpZRP8JjdZ6gax5ddD2wl5UebWjab+oIuzJUFoA18Ub69fOnW7AESXn+bSfXMTRoYESJqRsEDsKeMjCAmsAnd4G+uvnzrr4Qw0Mw/xa7Ua/Z4A3jlPOecVJhcLG5PnRmBhAKYUgbt7zSo3fwqFjKD3ClRmBhLa8PcEQ4E/wAApiYd+9uB/GFsNcAACmRcRRt/MdKMftHDA64mz5nvF9w1qlY4haF686st4dyq5UaRD3Qpk9ZK0hrUDJjSTASeU6/01LjbbKhd1CKNczbk8gE5+2KKcT7W4e2JXD2BeBOU2l8MaiTBiSNZG3WsBxfjVzEMSxnoPkj9fo0W4Gkz1fsVirNzDd1aPxhGe6HIJYnQHTQ240EbT13occ7LsUY4b0/3bHT/AAtOg9c7aEbV5fgMdcssDmIIMhlMEH1jb9SK33A/9omhGKAYRGZFGYnq2sR5CKUk0FtNDMWLii4yXe7Dc2EQTzhjoYM9abfvt8IA2A5xGYb6meUxpUl7CC45uptOihQFAnYTyA5kz6qWOyvluBl8AIjmZYaDXTbb1+3kco30Ib7Et46mmZq0OB4Nh7lkXHvFWMkqCBGpjQqTtQ7h9jCXFctcIZWKkd5HyyqN/u9Qcrn3bTo40ZNXPWj1kFFA/NTlNWrOCwy52fE28omAH10J38B6DYVb4LhsLfOlxlMTDGCdCWjw6gAb+vpTyJFeNpmIS14jETmO/kTUmFtgXU29LltRS/wC9ncKoIzNB1IIkxrFS8K7P3TiLQuLCFvEZI0g+Wlb4ZPQ482mtbls4G53fe5G7v53LePt0rN8S4hek2Q8Ws0lQAD4lh5MZiCNImIJ6mvSMbhbFtEtG7dZHMZVY5R4hqQY5mdAay1rgK3ri3UWMNcYr3pMFCATDFoWCFHWMx8qKNPC7sOorqpGy5M63F79u49xLjK2ac4O0gQNendpH8orW8P7P3XRHuMtpHCnO5GuYAg7855mqmJ7PZbd67ByKbjQELIApyg956M6gewnrQu6l1hDO9xLWUTJKhTAUCdukVdaN1oR001BsKdoeD4rCZGJCqxa3nUgq2ZT4SCOYB5Vi8bjLjPcZ3JZ4zE/KiImOkD3VpPgWIvIEXvGtqZC6lQdh5AwfronwXs/gwxt421fa8VLAI2UKIBSNRMiSWbQQNDqauivLYz6mV5t/QH9ncFcewhUDLqMzMFEztLEa1cv2mttldSrdD9R6EeYqrxbhiYU6eNIGVWILKT4lVyPCWyxJXTWtevAcOwtEZmmyr/F2rhWCW5ppuCJrmqUXibO2l1ajFJrsZYGoeI4hrayF32bmPP9TW9PZnDgxkun1W7xG07iRWH7VcDe1eiGyOfigVcEjSQFcSYJ86hUmnd7Cr9WpRtG5Hw/EZymYgt4hppuug02j76t/su+7hQhLNqDIAMD5x05UFwua04LoykEGGEaT58jtWu7McXFs3e+/wB3Eh1UsVYGUIjkOfkTO9S42n8jko1XC6XcfhuA3EQqzxPJPPq33Ae2huIsdydTlKwQR5agj8qt8W7ahxFoQDzJMzzgfkay+IxD3CSSZPMg/Z99dsdETJOTvI2vB+6xSqpuize2E/7pz05d03lqp0gCpuJcMvYdgt0ETJUgyD7f9DtXn1h7lrUEkeo+4zuK1fDe0t29YayEuXVQg6KzlDsonUopgiIg6iaTQrcFvCnOzIGIYKpDLv6RBE9DmXSprmFfT4279P6qEWf/AE2LZb4KEatmBkAiVMDrp7x0oy/HML+9H0W/p3oQpKxEMGx17+79I0qeeNYX96PoN/TXaBWMd8GHzfqq1gsa9gOLVpH7xcrB7eYZRroORmNaJPw5iJN1fIZTG/UxVHE8PmFuNI5FYGvnM/dtSvHk3ddtWwgS8jMSGthR0CkCpLUgegB7DRH4KloSjEE6Ez6jHKKp3MZBO/4/XVXRCn8iubjk62xl6/Z99Vr1rUEgKJ10/CiHw3NuTHs+yrGDdS8ESrjKYGm8g6dDEeqpnK0WxOWmxZ4VIRpGh1HpagnXnqIFTWbSOrKHMTqFMaTLDz21jcbVS4e9u1cNpjnPyTss7hevIaHnvtV1IW8xiDCk+I6yPFGm8erlXnT+J/cyPQf9mPaBn7zDs2ZLaypJWFAYArpr8oHXz2reLaWZAE9fX0rz3sT2Xt3cFiFbOgv5rZIInIQCcsggSxJ516HYtZFVQZCgAT5CK7qXwooje6ouKkauGM8vDE//AGrhsK0N0Me4/lUptiQeY2J1id410qvhsAEULmYgOXknWSzNHqGaI6AVYyU4dfrn9aVXxdgE+FVZwAQG0EZtdQCZgmKkxj3M1sWwCM/xmaQAmVpIPXNl9/tqpxa4tkXL7XFRu7CBiNB4tNJ11bYUAQ4+zdKKYXOrgkf3eTvBmYkiZFuTvEjnWb43wNc2J754tJhwykEKE8T5/Cq6woUAxoCdZJrM8U7cYple2UnM4Er6OXKDlBAnU6HXmBrrJzs0cQ1s3QWW53fdtcvbAoyMGZQugyu4kgbeU08LSuP5FnEYK2ve4T4xrbr3h+MCW3JNtGtkkFkGYgkAic8ak1W/slhbDeK25tXLiqRLF1DNaCw2+UXmUE9D5GtFwThzNhe7vsCz3HnN4TPeFgNpJ8ObrVBcVbe+SGuXJvraKnQLL2zmAMNC3ACYMDMZGlNXdw0LPD+F4a3ZIwrMiNeK3GzSQbZZXILyBDL9VQv/ALOcK1x7j3LzO3icsUg+LMD/ALuBBUbchU/avGwr4JLT/G2STcUQqm5dCEGIg+Jm9nrqfg16/iRbvsO6F20yvazBgILZGHnDe4Cp2HZtXJez3ZjC2bYNpCyuoPxsMY1I0Igb8gOVXsXw+VuZdC9nuwFWAIzZYMwPTPSh3DOMW8OEw5DALeOHtsdZy2e9znbeGGg5Vc4xx23btyM7HMmio0xnGbWNomna5OwTUHNmKnaJkT15frSvC+3/ABi62MuLddibTEIgEKm2s850o0OPPcuWg/eWil+6WMsJQ3lvq8wQY7thB5uByrIdpOIDEXC91muGAEuZApKyYJAWTIUASZ8UxrFTKHImdu49XSHUERoI13EANvEE++puF4lFuLFxipkBGmQNBy0I5TpQYsAupzclnQjoN/bFW8Al0lRl0WGk25jcgEhemtcsqaUWK5JcwTfCSQrN6R1Hr6CKmvWnOiQrTzjz098UbtWhcTMz52G0NoJExGs+s1TFhDMysHSJP/aAK2p1IuKubxnJRsiFsPcRA1wRoJOkE84quli2+YtlEKSJIGYyPDJ0GknXpRK5grZQSx89QAD7taVvC4f0AWzHnOnv6VanBjlUlazSA1rhhVsyZWUQDldDGYEgZQZmQRtGh5a1M2HPzT7q0djg6i2yiQWe3Jmds5+wmurw1dzdboPDzn103KL7hTrTirWM4MMfmn3UqMtw6DoxPnB+40qLx5L8RPgF/tQ/8Mf8z8q5c4jcME4YxMjx6dNPDrVh8O4nwnTy+v1edPxKsLVuSYltOm3LlNcS6hvscxQucRuFSO40/wCZ/wCNDHsOdTbPrLD7lq/dcfxn31Udh8xz66tVZcfv3EQmyREqB/jj/trvwwrESDrBU6axv1/Om3XUf3R9tSYaxKllRTsAxbLlYkbCRPnWqd15hMLjF23VcxmAACQPFz0jaI5ffV2xw9rpHcjOeQAzmJEAk6gz79aqcKw11/i1Cl3MIIOQsTMz11r0XsJw7GWHIvWAqsILZ1Yysxs2g1jafdXNGneWmw0abslbK4ZEa2bZXQgrE85AzH7eVLiGKU4mwmcKVuTHWbT+HyJnT29ascRZ8kIpLFl5aRmEmdBoNd+VY/D8JxAv23ayLk4lLpzMfiotKhaZlirBzEa6aia74eXQLGxxXFAsFUZxnZGKx4co1JkiRmge2r+bSeUTrpp7dqzGM4fb7y4jk5HR2dZEE3WCPoTz6n8aK8ZuXBaKWkYucqiBAgkAktIgBZOnSgdgkuuo50y5YU+koPrAPnXGu5RLECBr9/OhtnGs+FksLVwowGeJVhKglc2uomKYgm1peg91COPYZ7lp7VoABgvydPTBYGN5URuPXWVwHaO4wvKy3GNu7bACmWAFsM4UsTrnY+LSQY+TW/IJA1nQa7T56EUNDMhhWxGIw9tXUz8JdbhcKPCjusBQ2pzLI8uvO92V4dZsKbYk3LAK3HfLJNyLjsSABMjc8h0Im9xPBs/c5BkyX1uEyBI8WbmZnNUKi8WxYtqEYspt3ChhmNtZLbZgCMuh2G9D2AINatPcZC03FVWZcxBAJbKSARoSD7qtLZAXKoAH1a6zVPC4DLfu39M9xLaHU7W88aRpq5+rpV4T5UgAfE+ElnR2xATu2LpChYYoULeZysw9tCuJX2tgN8KFxiwVVk7sY3mtbcNz5IT2sR9imqONs3GjM1kQQRJOhGogwNaAPPsFx57qZ7t10ZbauyiTlBLAkTpMoTG1QcQNt7TI7NldgLbBlUXMxADAMGHpa7jbc6xtcXgTBk4XUAHTUgTAMnX0j7zWR4lfvA20F+zcS1etoyZQO7M95aeACHAVl1HUgyZotd3A89NlLVw2nIYAlWKa7TMEjedD99WOH44KQUcoB8iJzmRvB356ADSNK0OM4ZZZ7huYmyhuZnDm04DMXZwDyXf2QKzOHsqYXNbMtqRuseZ351hUitbk2Dl5DJFohXIDE5SVOnrn1amqjYe8Zl09iR99EOFKQjJmLFPE25EcjoYXddvvpZ64ZVZwdkUiutm5kjNbOu2STy19Lz+qnW1uAiDbB/5X/lVh7kAbUlvzyqM+p+2KJV+EAT3lsyRsvSd4bQjWomF8/LT/AC//ACqdL692NTM6g8jmf6oNcGIFVKvNOwiIG/8AvE/y/wA6VSd8K7UeImPUI4Yyyg6ju30O3urN94TuSYmJP8KUqVHTbyMolWdvXQjFXTO5586VKuyC1GVrp19v31285kLJgZoHIa8h7aVKutCZsewv/urH/Mt/Xv769zI39ddpVFLuUONKlSrYAH21tj4G+g9Ozy/+e3R40qVMDlNa2G0YA+sTXKVAEaYVPmL9EVLSpUAdFDsVcIxVgAmCl2ROhju4kc4k1ylQATrlKlQAy7aVh4lB9YmqtjCWzui8/kj8KVKgDN8WwyG4JRfC2mg0k2wY6SCR7azQQNfuZgGlhuJ2UAb+QHurtKtKuy+hMDK9pbY7t9B4QkabSzAx0mB7qAWB8Xc/kH/9UH2aUqVYsbNB2dP/AKu4vyZuiOUZX0jpoNPKpr2366VylXldX8SLjsPU6Cu2d6VKuNFvYjAjb5x+wH7SffXaVKq6j/6MI7CFKlSqAP/Z"/>
          <p:cNvSpPr>
            <a:spLocks noChangeAspect="1" noChangeArrowheads="1"/>
          </p:cNvSpPr>
          <p:nvPr/>
        </p:nvSpPr>
        <p:spPr bwMode="auto">
          <a:xfrm>
            <a:off x="230981" y="7938"/>
            <a:ext cx="2286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data:image/jpeg;base64,/9j/4AAQSkZJRgABAQAAAQABAAD/2wCEAAkGBxQTEhUUExMWFhUXGBwaGBgXGCAeGBwdHRocGxgYHBodHCggGh0lHBgbIjEiJikrLi4uGh8zODUsNygtLisBCgoKDg0OGxAQGzQmICQsLCwsLDcsLCwvLC8sLCwsLCwsLCw0LCwsLCwsLCwsLCwsNCwsLCwsLCwsLCwsLCwsLP/AABEIAMIBAwMBIgACEQEDEQH/xAAbAAABBQEBAAAAAAAAAAAAAAAFAAIDBAYBB//EAEoQAAIBAgQDBAQLBQUHBAMAAAECEQADBBIhMQVBUQYTImEycYGRFCNCUpKhscHR4fAVU2Jy0hZDgpPxBzNUc6LC4iQ0Y7JEZLP/xAAZAQADAQEBAAAAAAAAAAAAAAAAAQIDBAX/xAAwEQACAQIFAgQGAgMBAQAAAAAAAQIDERITITFRBEEUIlKxMmFxkaHwgdFCweHxM//aAAwDAQACEQMRAD8A9CilFUxxJeZH108Y9DEEa+etd+Yjiy2WYpRUVy/HSqwxLkwNfVTUwwMvRSiqlzENvEA7aaeqa58LI6HzoxiwFyKUVVbFE7QKYuIbqCKMYYC6BSAqpYcgaCQa5h74UGetGMMDLkV3LVJ8VKsDpUi4waDfQSaMYYCzlpZarXcV4vDqIprYsnbSjEGEt5a7lqsmKMiQIqW9jEUSTp5UYx4CTLSy1U/a1v8Ai9350+1jQQDvO0UYwwFjLSy1H8KHQ04YlYkyKWMMDHZaWWqly/uQTFRLiyeZp4wwBDLSy1RW+x11pNcYx4utGMMBey0stDTdPzjTs7Rqx2608QsAQy0ooZaxBnc60mZuQb2UYgwBPLSy1QW20TJA9tVjxG2N7onzNLGuQwMMZaWWgy49SNHEfzD8a6vEbf7xfpfnSzVyVlvgMZaVCTxJPnj31yjNXIZUuAKqGdbLwTr4m5x/B1GtWLlxCQRbuKI2Fsgyd9RodKOniS/uLv8A0f1039rKSF+D3YPM5Y8h6XPavKz5Hp5MSk+OtAC2i3s2yqyKORJElgeR91TcJLXAzKj5euZepB+V1B26VW4n2iS0fjMNeB5OuQr6pLjlyI9W00/A9pVt2GYYS6qNsQBl1JJJgnJuTqddDOtaQqNrUynBJ6BfHYN2R4yDwggyc2mXygTHnQLEI6Myu4gQSTEagHTSeddt9ulYHwQCpAEySZAmekcqC4ri6OzF7h111AgxAA89IHsq4ztoZSaYawV0FSS46LqI9vPypyX3kRkHWSZ9kSAJ60C+F29ALwyqATlUSdTt0qxZ4/YzEBiSOcDWdDsNPdzqs35E6By6pB3tiN5b8ulQY5PBoMx5ESYG5J66ChYxCOYBQRpLEwNJ9X1UzEcRQKIc3VJ1CjKF5bRJNNTuDTRce/AEadZNPXEMNip8wJ+0aVTxHFLFu34CXaYK5SBESWzEcois+OMuhOU2depYn3z91EqlloOMbvU13fyIB100gD3Gmux0lsuv4cgPOsonGnYwz2lB+aCT7BJ186P2bzOVtjLmY7tPh0HzW3ge3nFZ5zivMa5Sb0LL3yWyC5J0OgjTT7aZ8HaILn6qL/ALcCVDEADMwBYxzOm5rowFvbu19wrhn1UpO51QoqKBvcEqFL+EbCB7aXwTpcI91EvgVsf3a/RFN+A2tu7T6IqM+ReWgfZxebQHYwSANwfrqR7x0MmCd4H6NM4pw4xNqUAIzKugIHkCPbGvuoTjOIEWwxbIBMELpyhh4iT667KPUuas9zlqUEtUG3uGASWg9I0+qp7d9I6EL7D9cz7hWIbtBe/fWj55Gn20Q7PcVU3cuIOYNooQFY6sdNfeK1U5/wCX+zOUIpaGrseNGKE+GJ859Xvqm9xwYLqPEQNCT6/V51XHaGwCU8MAzGupEga+yoPhAukkB1B2CkFempkZeRj8apVV3Zk7BG4SY8c8gRz19lThRsAcx1OnSgpd0A8MwfkwoXpm8+czU4YNBZgx9eo05EelttNS66BE2G4hAME+scumo1ojaxPejw3bkT88ztz16zWRfiBExmAJ8WpG4jrr0PSrGHW1lzC61snYSCfMGIpuqu4ky1iMbfAI725t59D/ABer9Grgsvkz96JAHpKOg3MHnQp7AIzKc5PLNH5VzF4+4fispCiPR3OkakeqaMyL2KxBK8Wgj4QNCdARyP8AL0n9a1YsKt242R1CzmBQeIwAJbMOs7Vm+G2ZdlZD63n17rGvnR/A4Ar4kNsZhtmaYy7Axp91ZyqJDjeWyOYNJQQ7AeREb8vBSp78L10uqB/zI/7aVGdEq0uAYvbM6HIhB8iOX83Wq+K7VXTl7tUPiOgG+mzGYI18tRQy32ZukHOGB0jKVj1kEyT5DfyoJiwcPcyaaQdfPXUTHOPZWUMEnaLuVLNSuzWDjWLfwlraQZzHLoOS6nb1zVzCowdrlzEqzH5IYZI6FQQCDGoEbn11i7F17pYyQGgaTJ8lMETRw9jla2Hs3WuGPEk5XXyykT/pUzstG7fwbUU3q9TRYgYa68q9uzdjUeEocusq26fV6jRG/fa6kXLiuI8JypI81IAiRWH4XgLFq6VxGYjYr4iQeRIgaR59KMY/AYO4F+Dogy6MQGEzqpInff8ADas56K+J/Y1UVfYbieH3yRkAuJBIKMumvotsc1C/ixmLI4eORC6zrPhNH8LbZIChAFGkKRA9YYE+2a5icLmJZrauSROjFjrsCXOpGlKHUxT1Il0ut0zPq5VZVdSPEQdz1A5UW/Yt+NAsmZlx9+tDcbxe00Jh8JdFwHUPbMR5hWmpk7W35hrQQdWtt/XXRLE9UvuRGlG9m7kjcDxQWIt5YhvGDpz0oMmAsySVYyfnx921Gm7VvBBKey2f66js9ocIqgPYLvzIRVB9k6U41JrsaqjTW6ZQwVjC2/FcsO2XWQ/3bH31p8DiLWKCtbtNbFr0dQD4pn0T5azQizxQ4oFbFkhEBnPbRoJ2iAI9skx5VXPF8cGIQW4AAlrRHXkCF3nYVnUvN+b3HpH4Uav4BrOe5/mNH26044DSc9z6bfjWN/tJxDon+S3413+0XEeif5LfjWeS+ULMNgcBr6T/AOY3409cF5tr/G341iz2i4j0X/JNcPaDiP8AD/kmnkvlBmGxfAz8p/pn7zQTGXrdlVtdwWUkjNPg9MgBpUjkNd6FrxziJnVFA+dageQk86t8KGLclrjd2c2jJb0brm0JiecRSwW3aHjb7EOJ4bbA8VkLJJEFsupnwnNBAnlT7eARmUBQrN4QwZtM0D53lVgcaS2xW7bN1gx8QKhDJ+aFAO25qHF8bVnD27Zt5R4oCsI66jw6862VSb0KdKDV7FhOxlwbX0HkGbn5ZKe/Z+7YtsxvIwA2gz9gFQf2ku/Pb6KfhUScaxdxskBlJ5PbDRzMQSIGvsovOW9jKVCCWqZy3jmBIBXl7adle6cqLruYPKNf9auYfjF2RZbAENADOWBIBGtwwkba78jWiODH6Vf6azq1owesdfqRDplLW4AwvD1tsPhBtqp3JMTuNyd55b71PxIYAISHtz1DyR5hQdfVV79kIBHKZggET11FBuNCzYSGWfFqAnIyc2bbSQI0rCNRTktWb5KgtizhMbgkHhugnqwb7xVTEYjDTmt3gT80hiPYANfVQexgrN14WFnYvlUeWsxRJuAW1gKFdt84MIPIMAZPs51tJQi9WxYFKNrEmIVWIUXlQc11JB8jJ6jTyqzg7MJlF1W1MkuQemgnTlWQ41g3sH0vC25JXOJ5QGJO9XezmAa8zKzFfCevkPz9hpyj5MV9Dhy5YsNtTVW30+SPpH6xINcqivZYgQL7AClXPjj6jTw1TgnbtZhv4/ofnUeD4DY4kDcbvLOUKucEAOBMwCDDD8KF47g7qSLdwXFjQ91lJ8tbeh9tLD41sP8AGP37HwqoTKBBzzI0zAd2V9tXGng1g9fr/wAO1tzVpfv5PQeH8Cw9hAFdnAGhuXC2nkCcoHqAqjxS5bvwiOCUPpW+W4jONOsgGdqx2M7U2srBcM6tHPKInY70Gsdp8Qq6u535KNJMD0DtSVKrNN2t/JV0tNzaL2etzOs9dJ135VYHC40DuNOo/Cspwfj169dKPie5XIWzMqsSQQMoAUSdSfZVa/2mxAZ1FxmAZlDDKAQGIBjJzGtJ9LVe8vcM2N7WDxw+IHfM926iKqm2VQMryuuscm0PSg1jiWJdVJc5W6wBHMyVg0Y7PHE31ItLme6r5g7AZQsBSFAGYyeY5CmWMHcdG7y9kZDlS3cMAkGGkDYAeXMcq6YxSVmlcyd73b/P9FCxiLzlpuOIOUQVYxqBqdRp9ppWsDbAbMHZjEEECDMkx8okae3nRj9mW2tqruFdZLNbuBZJ5ag6CBGg8xuKjucJsyYbQ7Dv9t9QSNz51pZchmRWiQPTDWMwAs3nYeKM4JMRyC7Axy569Kq4xEunOyks8DMWgaCBsDyitFgsLbtXM9shWy5Z74HSQSNV3lQf1FCcVwR7dwBLcoATBMjVRI132/WlZ1qzpx0YRtNgOw/iFq3bgu0AhiXkj5JAB5fXWywXA+6QBndrkyxL5oMgBBM6CTqOc9BQ7h9nEWZ7vD2gx8OfXNBGwbPoT1qycbjBHxaRvrJO+hnNWFXqoz07FKnYKra/jePX5ny6CmLhpGr3Ppfwz0ocMbi/3SRH2SPn66ml8KxnO0nTp5D5dY5kOB4WEzhP43+l6vLzrnwUfPua/wAXmRyob8Kxv7q37uv+PyroxmM3Nu37Aev8/WjMjwPCy5e4crDVn6iWnWCRy6is/wAR4F4y3iMGSs6MB8oDoRuORnkaKHF4z93bgeXQ7+nVfEviiZKifIEwV5jxwDVRr4XdBgvuQC9acBTh7eYD5LMukzsND7tq7NrVRYHjBBAuNJ0k6gTELtMVWxOEulu+uJoDLQAPs5+ZmjuHsWQoe2qgNGonNE6jy1kEV0Ua+JvE7EzSitEClt2mUxZA5SLjggjTYj7RXbtkEyFCafJePKfR0ny0og+BsM2YopPnm5ARyj5IH+prvwDDAgm2m5OxO8DbbkPV7TWzlDkmNRrswFcS6ryjiDvLMW26wNDP1VZvJiFFt2VyhdQwUHVSZJGukgbnTWieIwVsiLdxbcEkQhI1kkRpz2g9dKp3cIwur3J0WHLEnKhBnUGBy0HOpc4Luh2UglhuHHv8wD9wV8IdiTn5wd4yj7aKHhyfN+s/jWJxN3GXma7l7yTq9tfCYiICnTXrrUvCCwvquNFxEZWiMwMg6c9NjWE+nlUeJMpSwRs0bFuHpHo/bTMLxBFy2XtuAPCrxKmOUbj3EfZWD4hiG+E3UsEtbDkLmJJyqJc78oY+wUfwfCLyNmDW2YEFSykwNejDUz7qh9O4fExqpfVBfiljCHRwCeUoSfrGlCfhb2T8Xhiw0htQSACACAGEan9aVNxDCYm7ozWRpuEb+uhVnsgVEZk+j7eppwhp5n7/APBN66L9/IT/AG/f/wCFPvb+ilVEdlY5j3D8K7Tyqf6n/YYpfv8A4GMdbushAuZSNZVSDpy3O9C+H3GF27YvXrloJmNtzbzZhMldiSdZEa771Qbj+IKnRSBGYwR7yGEbVobljG3MKjW3s31J9AMxgaZZLMJPUHanYWHZmUx/HRbb/eM0H0YCs0aSY22jqK1nDraY2z3mDuPYCiGW4o7sNzPeFTOsz6+VT4Hha20PwkW7jDxFLakW1IG7EkyfUB0IIqv2k7SG2FUAcso9G2o8gDMx0k61eKK23KVKW72J7vDLNm07OO+usIN1lUAZjGi+HQEySx69ayvBuKeHKuIcXXOltbPhLHnNtDJgUc4H2hurmu4nD58NcGVh8tR87Kdcpnn9W9azs3hcJaU3MMqujGc6+J1/hK+kI8vcN6nMi09QlG2yAuG7IYhE74uTiZkOHbMByAERHVTv12qLD9oEu3havJmujS462mQiCBLK6Qw8xrWtxnaC1bcK2eCpbMEYjcDKQASDrOtZbiXHbj31KWM4MgalCBpAYskTvsY+/mnhezv/ACNN9yZ8XaBIFlz5i19dRtxOypANpwW0Ud2JPkBMn2VaOFd9bjm3Oht22BI/x5YMilhcFatA90gXTU7uY3BYyYrnUOTTfYdKqJ7uGiQCBI8zH6+6tBnXU8/dVkrpHn9v+tMdPt/I00rDsRAbetfsio2Hly+w1ZVNP11pl1D9v41TAhPP2/8A2qS5ua4yb+37qmuLqfWaEFiBdY9Ypit9g/8AtP3VMR5dPspiJ9g+oE0gsJR931ma719tP7uPqrmU/Z9Zn7qYWIgND7fqFUbLNhWMAtZJ8SjdTzZevqoiiGP1zMmuMJIPSfrpNXAScVDDNbtm4vVSNPIgkEHyrjcScf8A49z3j8aq3eFDNnts1p9PEmnrkc6ks8RxCH41Eu2wDqqgPygwNOuw51OCIO465xFtzZuADowAO25Go9dCbeKbHMAti8lobqwUWiw+cwbM2vkaj/a2IuBlVLJJJWMxDT0CkyfZRTg/E76SLwNwRso1U+RLSwJ61aWGOq17EXu9yLF2WtMbgQkx4ltBQHjaVY5dOulZXiWPcYhVHe22Yq2VmkeIBwAoLDnEajlyr0CzijeRWFppIBMkZVkTuTJ6aA7GgXGsUlpwoUXL40WQFS2DqRnbf3x0A1rSjWw6NXYSi2yrh+MoxCXfA2viWQP8SjUeyR5Cr963lyklypHpKSVjkdD9lC763MoHfZgxPxlpFYqx1KshGYrOxWPxhsnEYWPEtxX1KqDlHmymCp818ta3jKMthNBNr1udDcOupAuEe8aU91KeJxcCdSxBHSVJmPyqIXlv/wC7bu7h0KGPENtDHi09R8jvTMW4RlS6Wv6QC0kDeNTrOsHcxvtTuloS4sTYheXeEeWY/fSrKXuG4ksT3W+vhYBROsAEyANtelKtlFcowc5cHpnB+HvZsvZxXdPbnwqASx85/XrFctX1Ud1ZRbaLuqbmdZY8yQfxJrGWlv3XS2rXHuT8Y8koQNC2dpXQggRI106VT7QXryM6PcK3FZQwn0l1IYADxr0YaedYqLbsbxqwhq1f2N5ibgVCJYQubwLmaAQDCBTm1IERzrvBuzF++wfGLZ7sKMqi2Rd1AME5oUAzpGvltWPtdqrltbe5ZJIcMoOoAIgow25+dFMX20vLYtv8JbvXBPd+AnLmYBj4B0GnmOhosuCqtZzWLZG94j2fsuoUIqlRCmJA8iOYmvP+J8Jx1i5I7gWwR8ZZGRgCR6XiJGhJJiBrUVjtleFub2JuZj6IVV133lNBtUPF+IXMRYi2967eciUVdNxuQgnQjnyPIVl/lt/RlGomtyXtHxm89wMb1tJnKltp+SsrmiHGYnUxPQDUXOC8XsXrIt33BdhJDGJEmBIOmgG8UJfgtxbaWbjrmkMsn4tXgjJI2aI8WxiPOpcNwW4ob4QAhUjUg6zJ0OYTt+FOrCKj5jOEpud4hDjHDcqgYTGGy4BOVrrMjAbekWy6Vh7XbDHcr0+tV5+yjmKVACFlv5joPZ+NCxgRM5ATVdPOCVpq/wBiqim35Xb7kB7Z4yY7xZ6ZVpzdsMd+8H0BtzO1TfAl+YPf+VMOFH7se/8AKt3V6XtH2Iw1vV7jG7Y44b3B9BfX0pDtjjj/AHgP+FakODX92Pf+VdGDH7sfr2UZnTen2Fhrer3ID2vxvz9/4R6vuqSx2sxhbK12PPKu8wdKf8AH7sVy1w9Q0tbDCCAM5WDyMqJ06aU1U6W+sfYpKryNv9qcXHhvST/CBpqDy8h76hHafHbd6ZMaQOe1WruBQgZbIUzv3jNI6QR150hgx8xaqrW6TG8EdO2wsNZpalT+0mOInvmj2fh51xe0uNO19vq/Crown8C8678C6Ivuqc/p/R7Cy63q9yie0WO279945b9KjbtLjBvfb9eyiHwTb4tfdTvgp+Yvu/OjP6f0ewZdX1e4Nu8fxhGuIuR/NG9aDs5w5nC3sW95kMkBgSmhIlm6abRzHLera4cXIUIsnTb389udbLhmJxOCARVS/Y37sjKykiTkbpz1msatenKNoqxcKc07t3A91rS37d3Dui2VPxndwF5k7DeDFW73E17w3bYDTsAemhnpPLrFG8VjsFftXAls28Qbb5UZYbMEJEHY7cz0rCrhMQjSti63qWQfaev4eqoUYzS+S+4pynF6BfioxDLlwzkGZID69Vg6d3poRJDaUY4LwO9lzYjFPdOxUQAD0nKG6UD4AbqsTdw9/XpMjYzIiRvp51pLOFQiRnHWWdTt0JH6PlXPVcorB+Tak8Wr3JL2CyappAjTp00rM8Z4diCC6X7lwKZ7tnUGOZUwoaOhM+utKcCsA+I7Gc7fj7fbFZbjuKe2+XNbCQR4wzMTmJ+cBABX86Onk1Ky1+pdW1rvQDrf5EQYnX1x9oo9w7jN1QO+RmQei50aPJzoR5N9VDr3FZgtbR7qgKbiqBc38Op2jzk9ap8Y4g7lQS3eLMowmOUzpHON+ddzeJ6I5n1T4NXdwNu4S/whlknwl8pHIgrlMRSrE2+PXwNC3Pc676zpSqchj8SuDXWP9oFsWRatYS+AqwJKk5RrOrSevtqme2NnFZbV3Bm4J8LOwUr1IcSVHM8tNaIX+z9tLiqti5kjV5RkYFSOTSZ0A0G/lrRu8TODk28Ld8QZAwRMxjKfGAW0IOh0Mj102ovaOoXezZl+IXbZBKeEBiMs8pJB18o9dQXceQoGcsAI6GFGg5yBpFH8dxW5iLDKcIFBAUNct5nBiJUhQ2nIkkjqYoLw3gV24xDzaUAklliR81ZiWPurWnZq0v7M6rdklsTjHSULEFSIkbyP19VaH+2bWlVBh7UEa5WNvyg6GdqDDszakDv5VfSA0MzBYakbcuo6UTvdnrLWlt/CkUhg0uPEZTxAx/FtHLrvTVKGJMzjiWhLa7ZA+nhrZUD0TckHy1WPP2VcxPbrD5VF2w4VgYAyssDQaA8ooYvY6ycxGLXLPhOQ6a65tI26c6PJwfCJh1tvF5u7dJAgrnBDspPM7eUUVaVOb1b+5rBuC8vsDW7XcNM/FPqdgn/lSHanhh/u7nL5J9vyqyXC+DG+9lFZQ11LzeIwCbZMLPKYj3VQs4diTCyFifdS8J06W7Hm1u6RvF7T8N+Y/wBE+z5VMPaThnzH5/JP41i14e0+ieu/50zEYYrEjfafWKT6TpuzY1WrPsjcDtPw35jx/Kenrro7UcN08D8vknl7awOSRqy7xoCNdK6VAHproYJIbfXTan4Tp+X+/wAE51XhG8/tTw7924/wfn0pDtRw392/0f8AyrBxHQbbgnWT0HlSuLoJKjzhtdB5aULo+nvuxurWXZG7btRw7laub/N/8qaO1XDx/dPy+R7etYc2crEEqSJ08XTrEUjudQddoPXzHnQ+j6btcSrVn2Rtz2rwH7p/o+c9ad/a/AfuX+j+dYUDUiRprEHb1xXFX+IbTsdoP8NPwnTcsM6suyN0e2WB5WG+gPxqI9r8F/w7/RA+/wDUVjbCFmAEEmI5fO8qsnhj/NXQxvz93nS8L03e43VrcI09ntlhEMrh7s+z28/KrDf7RLP7i4faOf8ApWNv4F1VjAAXQ6/lryqxY4fPcnldfLH0vfrT8P03zGpV3tY0J7ZJdIHwaAd2czHQwBJ9lWuGcfsIzFrxKkCFFtwFPlJMz7NqyuE4P3ioxKiUOhMbZh06gU4dnv4k+mPw6VHh6F7rQrHUW5uG7X4bkz+xDTf7X4U7s5/wa/bWKTs9BBLp9L8qVjs2XICshPk3v5bbUZFJdwxzCfG+JYe7BOaVUgELlmB4QxzEtGw0FZ/DFnaRCgaeufZR/jPZi5lXuyGYEmFiTMHXkI29lUcH2dxAjwAE/KLCF89DP21UcEFZMxqY5PYm4dxZ7RF0WLd1oJ8YMgr0gjkehOlCcZxQ3LrXAAGdszczO8AmIE9IosvDsYrk9wlyeZYAGOejjerGL7K3mdrme0JOYLDCOYWAsCJ6mqjKmu6+4nCeG1n9gOGVgDJ1HJTSoovZO8de9A8oP3aV2lih6iMufAQPa5wf/Z4aeoJ+4U0drn/4TDj31SvYBWylblkZtoZtTrI9DQ+um2uGyCe/taaGO8J93dyR5iayVNW+H8HoRlBq7kEB2vuf8NY+uob/AGlZ/Swtj2Zh99E+F8Mwa2nS/cY3SNCiyF9RaJHWNT6qCnhUE/GAgCfCJn3xHtp5SXb3BTpttXH/ALd0/wDa2P8Aq/Gm3ONlt8NY9zdI3zU1sHEQJ82Og9gg10cPZlJ7wJp6OQSdQNDmk7zvyqlSuTKrSW2pPb7QuNFw2H8vCSftom2LYxNmwZt5yy4clBEgrnLgFgQaENwZh4u/zgCY1Ej36UV7MYo2k7rEAG3laEzFhliIM6SSWJIUCtF08e5hOv6UYzhdy6rrcSAEDgMwkSw1HmdZqXhl3JnDBpYCBlPMacvMV6KmLwoXIMOoUGYDKNSIOo8vsmnnE4XNPcKGEahwB4fCo6cvs8q1cEyHWeuhh/h6yRlacsRlM6TOkVQ4niQ4UqD4QMxggDVR9v2ivRk4lhpzixBJOhfXXfw7RHumoLuPwwBUYaQRlb4zWJ3Bn6wRtU4FyEalnex5giiJkQH3nSTynroa7dCxMgAtoTsYmRPUSK9Ru47D5YNgESG1unfWNZJHq2186ZexWGARTh/DDFYuNpMTmMz6pny2p4fmGNcHmV1upCyFInSR4tq7etyq+IAGSCdiNpHXUEeyvSrmNs+EnCyACqkXDEAxpqM2+51+2h2NwmGxBVrpa1kQrC6gQ7sN9SSDv6qWFrZlOpFvVGLvW5u+EgliAFG5JUAADzJqubqk6MCSRoP5hW0tcNwqPauh7uZbitBG2VgZMeQ5TRy7xPDwWGHBIadHMkzuANI0mhRYsyK2R5mFBdl+XqMvytN9PZXECt6JBhDMa6aifV4hXqNriAzZ0wykmWBNxoMiTpETyiIFSrj0TbDAHKQfjGOnPrzO4136U8HzE6ietjy7hhyvmglUyzA2nNH3+6jBxnhnI8F5BjplJHr1HvrbpxlPEO4AmN3bXLsQT6uorn9oFiDYEDxek0SVkjrPLpNPAuROq3bQwmOvEo6924L+JZXloPtU1p8D2PxNzh9m9bI7xHLrbK+IkMQIaZ9kb0aXtFbOUGwdNCJPhXQ9dd/qNWv7XqfCAYkFR1gnxDy08qnLiNVpJaIynBeHt+zlvoGuG2Ye2gWQMz+LxISfZVLEPeyo9vxI6gx3allYekjQu46wJBrdWe1VlPCAyhlkECZlT4QG56xrpIigOC+DOoF5mDlpc2BkQTCyVJaJMaKYnNtzh0uClWWK7Rm7uOxCjXw+ZtgbetajXil4ahxPXIs++K09/GYZFPd/CiQYALBcy/PkLt5Hy9lF79gkh7TMI3KgSfWqh/fWbps3jWpd4gf9rYjldj/Cv4U79tYn99/0L+FXr1nDGIt3l6w4IA5boTr66qNgbJOYG/I9EBlHt1t/b99Cpt7op1aKV1/si/beK/ff9C/00m45ij/ff9Cf01dbC4cyQLvsI38hk099RjB2Pm3vPxLp0+RrRlv0+xWbR59yn+28V+/P0V/ppUWsW1CjKLuXlNxAfdk0pVOCXpX4Izaf7cG3L7KCQQCeUfXFUvht3aVJ9W310Ww1ksCI9VNPDGDTHt09/wDpXYpI4bMGC5c/h6H9TSbEvGm/kPsg/qKOWsGR6/113rj2vz/0p4kFmBPhbgbqPd7q4+PYGDB235Ufs4EsHYIItjMx0gAnKOXMn6j0NUMbhFInmIjp7dNPqougS1Gri4Ei2vT5X9VSLxFtgqxHQ8h/NVcroFLqNdi0a+o7n1eVQWL/AMfkYRlBBBB13k+f1bVxOT5PQqSoxWiQTbi50yooI5yT15e2uLxe5GWFjpB/GqREV0UsyXJ1+Hp8F1+MXSSTlJOmq8vfTG4pcO4X6P51Vp9m3mMSB6zApOq0rth4enwWf2tc2hI6ZdPdTW4rc6J9GuDC/wDyWvp/lTWwo/e2vp/lWXio+oWTS4RoOHY7/wBPaa4yg3HZAMpMwxE+kBoAKJ/AB3jJAlVDTk0IM6jx67R6/IgnKYfit20otKylAT8kNuZMEijGH4reuBSMQlvMGgvlWFQOxk5YAi25/wAJrsjXjZaNnnVenlFt6JHO+HdC73a+JygAQzp8ojOBEc+U+yrNhVNx7ZVPCAZykTs0avM5TXM94ME+F2ZLAAAqdT3UbWv/ANi1r/F5UExnG76uyh9QSrSibgwdcm0iqzo7YWRChKezRVHGr3o5tBtoNNfVThxq/wDOHuH4VBhsFmAIuJJEkayNJMwOQB91MZLY3xFn6X5Vxuur7v8AJ6ShSW6RP+173zgPUq/hTDxG51H0R+FRsixK3EcH5pn7qaRVKo2tGWqNN7JFj9qXYjPp/KPwqD4W0cvor+FMiuEU8T5Hkw4RO2LeAZG/zV+sZfOo2xjnmPor/TXbENaLAkeIaHbpoedQNRifJhSy5q9kQ4q9cZvSbUctNvIVLbwp5lvfvRDhNgsCRGnX9a1YsW1uXGthpZRP8JjdZ6gax5ddD2wl5UebWjab+oIuzJUFoA18Ub69fOnW7AESXn+bSfXMTRoYESJqRsEDsKeMjCAmsAnd4G+uvnzrr4Qw0Mw/xa7Ua/Z4A3jlPOecVJhcLG5PnRmBhAKYUgbt7zSo3fwqFjKD3ClRmBhLa8PcEQ4E/wAApiYd+9uB/GFsNcAACmRcRRt/MdKMftHDA64mz5nvF9w1qlY4haF686st4dyq5UaRD3Qpk9ZK0hrUDJjSTASeU6/01LjbbKhd1CKNczbk8gE5+2KKcT7W4e2JXD2BeBOU2l8MaiTBiSNZG3WsBxfjVzEMSxnoPkj9fo0W4Gkz1fsVirNzDd1aPxhGe6HIJYnQHTQ240EbT13occ7LsUY4b0/3bHT/AAtOg9c7aEbV5fgMdcssDmIIMhlMEH1jb9SK33A/9omhGKAYRGZFGYnq2sR5CKUk0FtNDMWLii4yXe7Dc2EQTzhjoYM9abfvt8IA2A5xGYb6meUxpUl7CC45uptOihQFAnYTyA5kz6qWOyvluBl8AIjmZYaDXTbb1+3kco30Ib7Et46mmZq0OB4Nh7lkXHvFWMkqCBGpjQqTtQ7h9jCXFctcIZWKkd5HyyqN/u9Qcrn3bTo40ZNXPWj1kFFA/NTlNWrOCwy52fE28omAH10J38B6DYVb4LhsLfOlxlMTDGCdCWjw6gAb+vpTyJFeNpmIS14jETmO/kTUmFtgXU29LltRS/wC9ncKoIzNB1IIkxrFS8K7P3TiLQuLCFvEZI0g+Wlb4ZPQ482mtbls4G53fe5G7v53LePt0rN8S4hek2Q8Ws0lQAD4lh5MZiCNImIJ6mvSMbhbFtEtG7dZHMZVY5R4hqQY5mdAay1rgK3ri3UWMNcYr3pMFCATDFoWCFHWMx8qKNPC7sOorqpGy5M63F79u49xLjK2ac4O0gQNendpH8orW8P7P3XRHuMtpHCnO5GuYAg7855mqmJ7PZbd67ByKbjQELIApyg956M6gewnrQu6l1hDO9xLWUTJKhTAUCdukVdaN1oR001BsKdoeD4rCZGJCqxa3nUgq2ZT4SCOYB5Vi8bjLjPcZ3JZ4zE/KiImOkD3VpPgWIvIEXvGtqZC6lQdh5AwfronwXs/gwxt421fa8VLAI2UKIBSNRMiSWbQQNDqauivLYz6mV5t/QH9ncFcewhUDLqMzMFEztLEa1cv2mttldSrdD9R6EeYqrxbhiYU6eNIGVWILKT4lVyPCWyxJXTWtevAcOwtEZmmyr/F2rhWCW5ppuCJrmqUXibO2l1ajFJrsZYGoeI4hrayF32bmPP9TW9PZnDgxkun1W7xG07iRWH7VcDe1eiGyOfigVcEjSQFcSYJ86hUmnd7Cr9WpRtG5Hw/EZymYgt4hppuug02j76t/su+7hQhLNqDIAMD5x05UFwua04LoykEGGEaT58jtWu7McXFs3e+/wB3Eh1UsVYGUIjkOfkTO9S42n8jko1XC6XcfhuA3EQqzxPJPPq33Ae2huIsdydTlKwQR5agj8qt8W7ahxFoQDzJMzzgfkay+IxD3CSSZPMg/Z99dsdETJOTvI2vB+6xSqpuize2E/7pz05d03lqp0gCpuJcMvYdgt0ETJUgyD7f9DtXn1h7lrUEkeo+4zuK1fDe0t29YayEuXVQg6KzlDsonUopgiIg6iaTQrcFvCnOzIGIYKpDLv6RBE9DmXSprmFfT4279P6qEWf/AE2LZb4KEatmBkAiVMDrp7x0oy/HML+9H0W/p3oQpKxEMGx17+79I0qeeNYX96PoN/TXaBWMd8GHzfqq1gsa9gOLVpH7xcrB7eYZRroORmNaJPw5iJN1fIZTG/UxVHE8PmFuNI5FYGvnM/dtSvHk3ddtWwgS8jMSGthR0CkCpLUgegB7DRH4KloSjEE6Ez6jHKKp3MZBO/4/XVXRCn8iubjk62xl6/Z99Vr1rUEgKJ10/CiHw3NuTHs+yrGDdS8ESrjKYGm8g6dDEeqpnK0WxOWmxZ4VIRpGh1HpagnXnqIFTWbSOrKHMTqFMaTLDz21jcbVS4e9u1cNpjnPyTss7hevIaHnvtV1IW8xiDCk+I6yPFGm8erlXnT+J/cyPQf9mPaBn7zDs2ZLaypJWFAYArpr8oHXz2reLaWZAE9fX0rz3sT2Xt3cFiFbOgv5rZIInIQCcsggSxJ516HYtZFVQZCgAT5CK7qXwooje6ouKkauGM8vDE//AGrhsK0N0Me4/lUptiQeY2J1id410qvhsAEULmYgOXknWSzNHqGaI6AVYyU4dfrn9aVXxdgE+FVZwAQG0EZtdQCZgmKkxj3M1sWwCM/xmaQAmVpIPXNl9/tqpxa4tkXL7XFRu7CBiNB4tNJ11bYUAQ4+zdKKYXOrgkf3eTvBmYkiZFuTvEjnWb43wNc2J754tJhwykEKE8T5/Cq6woUAxoCdZJrM8U7cYple2UnM4Er6OXKDlBAnU6HXmBrrJzs0cQ1s3QWW53fdtcvbAoyMGZQugyu4kgbeU08LSuP5FnEYK2ve4T4xrbr3h+MCW3JNtGtkkFkGYgkAic8ak1W/slhbDeK25tXLiqRLF1DNaCw2+UXmUE9D5GtFwThzNhe7vsCz3HnN4TPeFgNpJ8ObrVBcVbe+SGuXJvraKnQLL2zmAMNC3ACYMDMZGlNXdw0LPD+F4a3ZIwrMiNeK3GzSQbZZXILyBDL9VQv/ALOcK1x7j3LzO3icsUg+LMD/ALuBBUbchU/avGwr4JLT/G2STcUQqm5dCEGIg+Jm9nrqfg16/iRbvsO6F20yvazBgILZGHnDe4Cp2HZtXJez3ZjC2bYNpCyuoPxsMY1I0Igb8gOVXsXw+VuZdC9nuwFWAIzZYMwPTPSh3DOMW8OEw5DALeOHtsdZy2e9znbeGGg5Vc4xx23btyM7HMmio0xnGbWNomna5OwTUHNmKnaJkT15frSvC+3/ABi62MuLddibTEIgEKm2s850o0OPPcuWg/eWil+6WMsJQ3lvq8wQY7thB5uByrIdpOIDEXC91muGAEuZApKyYJAWTIUASZ8UxrFTKHImdu49XSHUERoI13EANvEE++puF4lFuLFxipkBGmQNBy0I5TpQYsAupzclnQjoN/bFW8Al0lRl0WGk25jcgEhemtcsqaUWK5JcwTfCSQrN6R1Hr6CKmvWnOiQrTzjz098UbtWhcTMz52G0NoJExGs+s1TFhDMysHSJP/aAK2p1IuKubxnJRsiFsPcRA1wRoJOkE84quli2+YtlEKSJIGYyPDJ0GknXpRK5grZQSx89QAD7taVvC4f0AWzHnOnv6VanBjlUlazSA1rhhVsyZWUQDldDGYEgZQZmQRtGh5a1M2HPzT7q0djg6i2yiQWe3Jmds5+wmurw1dzdboPDzn103KL7hTrTirWM4MMfmn3UqMtw6DoxPnB+40qLx5L8RPgF/tQ/8Mf8z8q5c4jcME4YxMjx6dNPDrVh8O4nwnTy+v1edPxKsLVuSYltOm3LlNcS6hvscxQucRuFSO40/wCZ/wCNDHsOdTbPrLD7lq/dcfxn31Udh8xz66tVZcfv3EQmyREqB/jj/trvwwrESDrBU6axv1/Om3XUf3R9tSYaxKllRTsAxbLlYkbCRPnWqd15hMLjF23VcxmAACQPFz0jaI5ffV2xw9rpHcjOeQAzmJEAk6gz79aqcKw11/i1Cl3MIIOQsTMz11r0XsJw7GWHIvWAqsILZ1Yysxs2g1jafdXNGneWmw0abslbK4ZEa2bZXQgrE85AzH7eVLiGKU4mwmcKVuTHWbT+HyJnT29ascRZ8kIpLFl5aRmEmdBoNd+VY/D8JxAv23ayLk4lLpzMfiotKhaZlirBzEa6aia74eXQLGxxXFAsFUZxnZGKx4co1JkiRmge2r+bSeUTrpp7dqzGM4fb7y4jk5HR2dZEE3WCPoTz6n8aK8ZuXBaKWkYucqiBAgkAktIgBZOnSgdgkuuo50y5YU+koPrAPnXGu5RLECBr9/OhtnGs+FksLVwowGeJVhKglc2uomKYgm1peg91COPYZ7lp7VoABgvydPTBYGN5URuPXWVwHaO4wvKy3GNu7bACmWAFsM4UsTrnY+LSQY+TW/IJA1nQa7T56EUNDMhhWxGIw9tXUz8JdbhcKPCjusBQ2pzLI8uvO92V4dZsKbYk3LAK3HfLJNyLjsSABMjc8h0Im9xPBs/c5BkyX1uEyBI8WbmZnNUKi8WxYtqEYspt3ChhmNtZLbZgCMuh2G9D2AINatPcZC03FVWZcxBAJbKSARoSD7qtLZAXKoAH1a6zVPC4DLfu39M9xLaHU7W88aRpq5+rpV4T5UgAfE+ElnR2xATu2LpChYYoULeZysw9tCuJX2tgN8KFxiwVVk7sY3mtbcNz5IT2sR9imqONs3GjM1kQQRJOhGogwNaAPPsFx57qZ7t10ZbauyiTlBLAkTpMoTG1QcQNt7TI7NldgLbBlUXMxADAMGHpa7jbc6xtcXgTBk4XUAHTUgTAMnX0j7zWR4lfvA20F+zcS1etoyZQO7M95aeACHAVl1HUgyZotd3A89NlLVw2nIYAlWKa7TMEjedD99WOH44KQUcoB8iJzmRvB356ADSNK0OM4ZZZ7huYmyhuZnDm04DMXZwDyXf2QKzOHsqYXNbMtqRuseZ351hUitbk2Dl5DJFohXIDE5SVOnrn1amqjYe8Zl09iR99EOFKQjJmLFPE25EcjoYXddvvpZ64ZVZwdkUiutm5kjNbOu2STy19Lz+qnW1uAiDbB/5X/lVh7kAbUlvzyqM+p+2KJV+EAT3lsyRsvSd4bQjWomF8/LT/AC//ACqdL692NTM6g8jmf6oNcGIFVKvNOwiIG/8AvE/y/wA6VSd8K7UeImPUI4Yyyg6ju30O3urN94TuSYmJP8KUqVHTbyMolWdvXQjFXTO5586VKuyC1GVrp19v31285kLJgZoHIa8h7aVKutCZsewv/urH/Mt/Xv769zI39ddpVFLuUONKlSrYAH21tj4G+g9Ozy/+e3R40qVMDlNa2G0YA+sTXKVAEaYVPmL9EVLSpUAdFDsVcIxVgAmCl2ROhju4kc4k1ylQATrlKlQAy7aVh4lB9YmqtjCWzui8/kj8KVKgDN8WwyG4JRfC2mg0k2wY6SCR7azQQNfuZgGlhuJ2UAb+QHurtKtKuy+hMDK9pbY7t9B4QkabSzAx0mB7qAWB8Xc/kH/9UH2aUqVYsbNB2dP/AKu4vyZuiOUZX0jpoNPKpr2366VylXldX8SLjsPU6Cu2d6VKuNFvYjAjb5x+wH7SffXaVKq6j/6MI7CFKlSqAP/Z"/>
          <p:cNvSpPr>
            <a:spLocks noChangeAspect="1" noChangeArrowheads="1"/>
          </p:cNvSpPr>
          <p:nvPr/>
        </p:nvSpPr>
        <p:spPr bwMode="auto">
          <a:xfrm>
            <a:off x="345281" y="160338"/>
            <a:ext cx="2286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data:image/jpeg;base64,/9j/4AAQSkZJRgABAQAAAQABAAD/2wCEAAkGBxQTEhUUExMWFhUXGBwaGBgXGCAeGBwdHRocGxgYHBodHCggGh0lHBgbIjEiJikrLi4uGh8zODUsNygtLisBCgoKDg0OGxAQGzQmICQsLCwsLDcsLCwvLC8sLCwsLCwsLCw0LCwsLCwsLCwsLCwsNCwsLCwsLCwsLCwsLCwsLP/AABEIAMIBAwMBIgACEQEDEQH/xAAbAAABBQEBAAAAAAAAAAAAAAAFAAIDBAYBB//EAEoQAAIBAgQDBAQLBQUHBAMAAAECEQADBBIhMQVBUQYTImEycYGRFCNCUpKhscHR4fAVU2Jy0hZDgpPxBzNUc6LC4iQ0Y7JEZLP/xAAZAQADAQEBAAAAAAAAAAAAAAAAAQIDBAX/xAAwEQACAQIFAgQGAgMBAQAAAAAAAQIDERITITFRBEEUIlKxMmFxkaHwgdFCweHxM//aAAwDAQACEQMRAD8A9CilFUxxJeZH108Y9DEEa+etd+Yjiy2WYpRUVy/HSqwxLkwNfVTUwwMvRSiqlzENvEA7aaeqa58LI6HzoxiwFyKUVVbFE7QKYuIbqCKMYYC6BSAqpYcgaCQa5h74UGetGMMDLkV3LVJ8VKsDpUi4waDfQSaMYYCzlpZarXcV4vDqIprYsnbSjEGEt5a7lqsmKMiQIqW9jEUSTp5UYx4CTLSy1U/a1v8Ai9350+1jQQDvO0UYwwFjLSy1H8KHQ04YlYkyKWMMDHZaWWqly/uQTFRLiyeZp4wwBDLSy1RW+x11pNcYx4utGMMBey0stDTdPzjTs7Rqx2608QsAQy0ooZaxBnc60mZuQb2UYgwBPLSy1QW20TJA9tVjxG2N7onzNLGuQwMMZaWWgy49SNHEfzD8a6vEbf7xfpfnSzVyVlvgMZaVCTxJPnj31yjNXIZUuAKqGdbLwTr4m5x/B1GtWLlxCQRbuKI2Fsgyd9RodKOniS/uLv8A0f1039rKSF+D3YPM5Y8h6XPavKz5Hp5MSk+OtAC2i3s2yqyKORJElgeR91TcJLXAzKj5euZepB+V1B26VW4n2iS0fjMNeB5OuQr6pLjlyI9W00/A9pVt2GYYS6qNsQBl1JJJgnJuTqddDOtaQqNrUynBJ6BfHYN2R4yDwggyc2mXygTHnQLEI6Myu4gQSTEagHTSeddt9ulYHwQCpAEySZAmekcqC4ri6OzF7h111AgxAA89IHsq4ztoZSaYawV0FSS46LqI9vPypyX3kRkHWSZ9kSAJ60C+F29ALwyqATlUSdTt0qxZ4/YzEBiSOcDWdDsNPdzqs35E6By6pB3tiN5b8ulQY5PBoMx5ESYG5J66ChYxCOYBQRpLEwNJ9X1UzEcRQKIc3VJ1CjKF5bRJNNTuDTRce/AEadZNPXEMNip8wJ+0aVTxHFLFu34CXaYK5SBESWzEcois+OMuhOU2depYn3z91EqlloOMbvU13fyIB100gD3Gmux0lsuv4cgPOsonGnYwz2lB+aCT7BJ186P2bzOVtjLmY7tPh0HzW3ge3nFZ5zivMa5Sb0LL3yWyC5J0OgjTT7aZ8HaILn6qL/ALcCVDEADMwBYxzOm5rowFvbu19wrhn1UpO51QoqKBvcEqFL+EbCB7aXwTpcI91EvgVsf3a/RFN+A2tu7T6IqM+ReWgfZxebQHYwSANwfrqR7x0MmCd4H6NM4pw4xNqUAIzKugIHkCPbGvuoTjOIEWwxbIBMELpyhh4iT667KPUuas9zlqUEtUG3uGASWg9I0+qp7d9I6EL7D9cz7hWIbtBe/fWj55Gn20Q7PcVU3cuIOYNooQFY6sdNfeK1U5/wCX+zOUIpaGrseNGKE+GJ859Xvqm9xwYLqPEQNCT6/V51XHaGwCU8MAzGupEga+yoPhAukkB1B2CkFempkZeRj8apVV3Zk7BG4SY8c8gRz19lThRsAcx1OnSgpd0A8MwfkwoXpm8+czU4YNBZgx9eo05EelttNS66BE2G4hAME+scumo1ojaxPejw3bkT88ztz16zWRfiBExmAJ8WpG4jrr0PSrGHW1lzC61snYSCfMGIpuqu4ky1iMbfAI725t59D/ABer9Grgsvkz96JAHpKOg3MHnQp7AIzKc5PLNH5VzF4+4fispCiPR3OkakeqaMyL2KxBK8Wgj4QNCdARyP8AL0n9a1YsKt242R1CzmBQeIwAJbMOs7Vm+G2ZdlZD63n17rGvnR/A4Ar4kNsZhtmaYy7Axp91ZyqJDjeWyOYNJQQ7AeREb8vBSp78L10uqB/zI/7aVGdEq0uAYvbM6HIhB8iOX83Wq+K7VXTl7tUPiOgG+mzGYI18tRQy32ZukHOGB0jKVj1kEyT5DfyoJiwcPcyaaQdfPXUTHOPZWUMEnaLuVLNSuzWDjWLfwlraQZzHLoOS6nb1zVzCowdrlzEqzH5IYZI6FQQCDGoEbn11i7F17pYyQGgaTJ8lMETRw9jla2Hs3WuGPEk5XXyykT/pUzstG7fwbUU3q9TRYgYa68q9uzdjUeEocusq26fV6jRG/fa6kXLiuI8JypI81IAiRWH4XgLFq6VxGYjYr4iQeRIgaR59KMY/AYO4F+Dogy6MQGEzqpInff8ADas56K+J/Y1UVfYbieH3yRkAuJBIKMumvotsc1C/ixmLI4eORC6zrPhNH8LbZIChAFGkKRA9YYE+2a5icLmJZrauSROjFjrsCXOpGlKHUxT1Il0ut0zPq5VZVdSPEQdz1A5UW/Yt+NAsmZlx9+tDcbxe00Jh8JdFwHUPbMR5hWmpk7W35hrQQdWtt/XXRLE9UvuRGlG9m7kjcDxQWIt5YhvGDpz0oMmAsySVYyfnx921Gm7VvBBKey2f66js9ocIqgPYLvzIRVB9k6U41JrsaqjTW6ZQwVjC2/FcsO2XWQ/3bH31p8DiLWKCtbtNbFr0dQD4pn0T5azQizxQ4oFbFkhEBnPbRoJ2iAI9skx5VXPF8cGIQW4AAlrRHXkCF3nYVnUvN+b3HpH4Uav4BrOe5/mNH26044DSc9z6bfjWN/tJxDon+S3413+0XEeif5LfjWeS+ULMNgcBr6T/AOY3409cF5tr/G341iz2i4j0X/JNcPaDiP8AD/kmnkvlBmGxfAz8p/pn7zQTGXrdlVtdwWUkjNPg9MgBpUjkNd6FrxziJnVFA+dageQk86t8KGLclrjd2c2jJb0brm0JiecRSwW3aHjb7EOJ4bbA8VkLJJEFsupnwnNBAnlT7eARmUBQrN4QwZtM0D53lVgcaS2xW7bN1gx8QKhDJ+aFAO25qHF8bVnD27Zt5R4oCsI66jw6862VSb0KdKDV7FhOxlwbX0HkGbn5ZKe/Z+7YtsxvIwA2gz9gFQf2ku/Pb6KfhUScaxdxskBlJ5PbDRzMQSIGvsovOW9jKVCCWqZy3jmBIBXl7adle6cqLruYPKNf9auYfjF2RZbAENADOWBIBGtwwkba78jWiODH6Vf6azq1owesdfqRDplLW4AwvD1tsPhBtqp3JMTuNyd55b71PxIYAISHtz1DyR5hQdfVV79kIBHKZggET11FBuNCzYSGWfFqAnIyc2bbSQI0rCNRTktWb5KgtizhMbgkHhugnqwb7xVTEYjDTmt3gT80hiPYANfVQexgrN14WFnYvlUeWsxRJuAW1gKFdt84MIPIMAZPs51tJQi9WxYFKNrEmIVWIUXlQc11JB8jJ6jTyqzg7MJlF1W1MkuQemgnTlWQ41g3sH0vC25JXOJ5QGJO9XezmAa8zKzFfCevkPz9hpyj5MV9Dhy5YsNtTVW30+SPpH6xINcqivZYgQL7AClXPjj6jTw1TgnbtZhv4/ofnUeD4DY4kDcbvLOUKucEAOBMwCDDD8KF47g7qSLdwXFjQ91lJ8tbeh9tLD41sP8AGP37HwqoTKBBzzI0zAd2V9tXGng1g9fr/wAO1tzVpfv5PQeH8Cw9hAFdnAGhuXC2nkCcoHqAqjxS5bvwiOCUPpW+W4jONOsgGdqx2M7U2srBcM6tHPKInY70Gsdp8Qq6u535KNJMD0DtSVKrNN2t/JV0tNzaL2etzOs9dJ135VYHC40DuNOo/Cspwfj169dKPie5XIWzMqsSQQMoAUSdSfZVa/2mxAZ1FxmAZlDDKAQGIBjJzGtJ9LVe8vcM2N7WDxw+IHfM926iKqm2VQMryuuscm0PSg1jiWJdVJc5W6wBHMyVg0Y7PHE31ItLme6r5g7AZQsBSFAGYyeY5CmWMHcdG7y9kZDlS3cMAkGGkDYAeXMcq6YxSVmlcyd73b/P9FCxiLzlpuOIOUQVYxqBqdRp9ppWsDbAbMHZjEEECDMkx8okae3nRj9mW2tqruFdZLNbuBZJ5ag6CBGg8xuKjucJsyYbQ7Dv9t9QSNz51pZchmRWiQPTDWMwAs3nYeKM4JMRyC7Axy569Kq4xEunOyks8DMWgaCBsDyitFgsLbtXM9shWy5Z74HSQSNV3lQf1FCcVwR7dwBLcoATBMjVRI132/WlZ1qzpx0YRtNgOw/iFq3bgu0AhiXkj5JAB5fXWywXA+6QBndrkyxL5oMgBBM6CTqOc9BQ7h9nEWZ7vD2gx8OfXNBGwbPoT1qycbjBHxaRvrJO+hnNWFXqoz07FKnYKra/jePX5ny6CmLhpGr3Ppfwz0ocMbi/3SRH2SPn66ml8KxnO0nTp5D5dY5kOB4WEzhP43+l6vLzrnwUfPua/wAXmRyob8Kxv7q37uv+PyroxmM3Nu37Aev8/WjMjwPCy5e4crDVn6iWnWCRy6is/wAR4F4y3iMGSs6MB8oDoRuORnkaKHF4z93bgeXQ7+nVfEviiZKifIEwV5jxwDVRr4XdBgvuQC9acBTh7eYD5LMukzsND7tq7NrVRYHjBBAuNJ0k6gTELtMVWxOEulu+uJoDLQAPs5+ZmjuHsWQoe2qgNGonNE6jy1kEV0Ua+JvE7EzSitEClt2mUxZA5SLjggjTYj7RXbtkEyFCafJePKfR0ny0og+BsM2YopPnm5ARyj5IH+prvwDDAgm2m5OxO8DbbkPV7TWzlDkmNRrswFcS6ryjiDvLMW26wNDP1VZvJiFFt2VyhdQwUHVSZJGukgbnTWieIwVsiLdxbcEkQhI1kkRpz2g9dKp3cIwur3J0WHLEnKhBnUGBy0HOpc4Luh2UglhuHHv8wD9wV8IdiTn5wd4yj7aKHhyfN+s/jWJxN3GXma7l7yTq9tfCYiICnTXrrUvCCwvquNFxEZWiMwMg6c9NjWE+nlUeJMpSwRs0bFuHpHo/bTMLxBFy2XtuAPCrxKmOUbj3EfZWD4hiG+E3UsEtbDkLmJJyqJc78oY+wUfwfCLyNmDW2YEFSykwNejDUz7qh9O4fExqpfVBfiljCHRwCeUoSfrGlCfhb2T8Xhiw0htQSACACAGEan9aVNxDCYm7ozWRpuEb+uhVnsgVEZk+j7eppwhp5n7/APBN66L9/IT/AG/f/wCFPvb+ilVEdlY5j3D8K7Tyqf6n/YYpfv8A4GMdbushAuZSNZVSDpy3O9C+H3GF27YvXrloJmNtzbzZhMldiSdZEa771Qbj+IKnRSBGYwR7yGEbVobljG3MKjW3s31J9AMxgaZZLMJPUHanYWHZmUx/HRbb/eM0H0YCs0aSY22jqK1nDraY2z3mDuPYCiGW4o7sNzPeFTOsz6+VT4Hha20PwkW7jDxFLakW1IG7EkyfUB0IIqv2k7SG2FUAcso9G2o8gDMx0k61eKK23KVKW72J7vDLNm07OO+usIN1lUAZjGi+HQEySx69ayvBuKeHKuIcXXOltbPhLHnNtDJgUc4H2hurmu4nD58NcGVh8tR87Kdcpnn9W9azs3hcJaU3MMqujGc6+J1/hK+kI8vcN6nMi09QlG2yAuG7IYhE74uTiZkOHbMByAERHVTv12qLD9oEu3havJmujS462mQiCBLK6Qw8xrWtxnaC1bcK2eCpbMEYjcDKQASDrOtZbiXHbj31KWM4MgalCBpAYskTvsY+/mnhezv/ACNN9yZ8XaBIFlz5i19dRtxOypANpwW0Ud2JPkBMn2VaOFd9bjm3Oht22BI/x5YMilhcFatA90gXTU7uY3BYyYrnUOTTfYdKqJ7uGiQCBI8zH6+6tBnXU8/dVkrpHn9v+tMdPt/I00rDsRAbetfsio2Hly+w1ZVNP11pl1D9v41TAhPP2/8A2qS5ua4yb+37qmuLqfWaEFiBdY9Ypit9g/8AtP3VMR5dPspiJ9g+oE0gsJR931ma719tP7uPqrmU/Z9Zn7qYWIgND7fqFUbLNhWMAtZJ8SjdTzZevqoiiGP1zMmuMJIPSfrpNXAScVDDNbtm4vVSNPIgkEHyrjcScf8A49z3j8aq3eFDNnts1p9PEmnrkc6ks8RxCH41Eu2wDqqgPygwNOuw51OCIO465xFtzZuADowAO25Go9dCbeKbHMAti8lobqwUWiw+cwbM2vkaj/a2IuBlVLJJJWMxDT0CkyfZRTg/E76SLwNwRso1U+RLSwJ61aWGOq17EXu9yLF2WtMbgQkx4ltBQHjaVY5dOulZXiWPcYhVHe22Yq2VmkeIBwAoLDnEajlyr0CzijeRWFppIBMkZVkTuTJ6aA7GgXGsUlpwoUXL40WQFS2DqRnbf3x0A1rSjWw6NXYSi2yrh+MoxCXfA2viWQP8SjUeyR5Cr963lyklypHpKSVjkdD9lC763MoHfZgxPxlpFYqx1KshGYrOxWPxhsnEYWPEtxX1KqDlHmymCp818ta3jKMthNBNr1udDcOupAuEe8aU91KeJxcCdSxBHSVJmPyqIXlv/wC7bu7h0KGPENtDHi09R8jvTMW4RlS6Wv6QC0kDeNTrOsHcxvtTuloS4sTYheXeEeWY/fSrKXuG4ksT3W+vhYBROsAEyANtelKtlFcowc5cHpnB+HvZsvZxXdPbnwqASx85/XrFctX1Ud1ZRbaLuqbmdZY8yQfxJrGWlv3XS2rXHuT8Y8koQNC2dpXQggRI106VT7QXryM6PcK3FZQwn0l1IYADxr0YaedYqLbsbxqwhq1f2N5ibgVCJYQubwLmaAQDCBTm1IERzrvBuzF++wfGLZ7sKMqi2Rd1AME5oUAzpGvltWPtdqrltbe5ZJIcMoOoAIgow25+dFMX20vLYtv8JbvXBPd+AnLmYBj4B0GnmOhosuCqtZzWLZG94j2fsuoUIqlRCmJA8iOYmvP+J8Jx1i5I7gWwR8ZZGRgCR6XiJGhJJiBrUVjtleFub2JuZj6IVV133lNBtUPF+IXMRYi2967eciUVdNxuQgnQjnyPIVl/lt/RlGomtyXtHxm89wMb1tJnKltp+SsrmiHGYnUxPQDUXOC8XsXrIt33BdhJDGJEmBIOmgG8UJfgtxbaWbjrmkMsn4tXgjJI2aI8WxiPOpcNwW4ob4QAhUjUg6zJ0OYTt+FOrCKj5jOEpud4hDjHDcqgYTGGy4BOVrrMjAbekWy6Vh7XbDHcr0+tV5+yjmKVACFlv5joPZ+NCxgRM5ATVdPOCVpq/wBiqim35Xb7kB7Z4yY7xZ6ZVpzdsMd+8H0BtzO1TfAl+YPf+VMOFH7se/8AKt3V6XtH2Iw1vV7jG7Y44b3B9BfX0pDtjjj/AHgP+FakODX92Pf+VdGDH7sfr2UZnTen2Fhrer3ID2vxvz9/4R6vuqSx2sxhbK12PPKu8wdKf8AH7sVy1w9Q0tbDCCAM5WDyMqJ06aU1U6W+sfYpKryNv9qcXHhvST/CBpqDy8h76hHafHbd6ZMaQOe1WruBQgZbIUzv3jNI6QR150hgx8xaqrW6TG8EdO2wsNZpalT+0mOInvmj2fh51xe0uNO19vq/Crown8C8678C6Ivuqc/p/R7Cy63q9yie0WO279945b9KjbtLjBvfb9eyiHwTb4tfdTvgp+Yvu/OjP6f0ewZdX1e4Nu8fxhGuIuR/NG9aDs5w5nC3sW95kMkBgSmhIlm6abRzHLera4cXIUIsnTb389udbLhmJxOCARVS/Y37sjKykiTkbpz1msatenKNoqxcKc07t3A91rS37d3Dui2VPxndwF5k7DeDFW73E17w3bYDTsAemhnpPLrFG8VjsFftXAls28Qbb5UZYbMEJEHY7cz0rCrhMQjSti63qWQfaev4eqoUYzS+S+4pynF6BfioxDLlwzkGZID69Vg6d3poRJDaUY4LwO9lzYjFPdOxUQAD0nKG6UD4AbqsTdw9/XpMjYzIiRvp51pLOFQiRnHWWdTt0JH6PlXPVcorB+Tak8Wr3JL2CyappAjTp00rM8Z4diCC6X7lwKZ7tnUGOZUwoaOhM+utKcCsA+I7Gc7fj7fbFZbjuKe2+XNbCQR4wzMTmJ+cBABX86Onk1Ky1+pdW1rvQDrf5EQYnX1x9oo9w7jN1QO+RmQei50aPJzoR5N9VDr3FZgtbR7qgKbiqBc38Op2jzk9ap8Y4g7lQS3eLMowmOUzpHON+ddzeJ6I5n1T4NXdwNu4S/whlknwl8pHIgrlMRSrE2+PXwNC3Pc676zpSqchj8SuDXWP9oFsWRatYS+AqwJKk5RrOrSevtqme2NnFZbV3Bm4J8LOwUr1IcSVHM8tNaIX+z9tLiqti5kjV5RkYFSOTSZ0A0G/lrRu8TODk28Ld8QZAwRMxjKfGAW0IOh0Mj102ovaOoXezZl+IXbZBKeEBiMs8pJB18o9dQXceQoGcsAI6GFGg5yBpFH8dxW5iLDKcIFBAUNct5nBiJUhQ2nIkkjqYoLw3gV24xDzaUAklliR81ZiWPurWnZq0v7M6rdklsTjHSULEFSIkbyP19VaH+2bWlVBh7UEa5WNvyg6GdqDDszakDv5VfSA0MzBYakbcuo6UTvdnrLWlt/CkUhg0uPEZTxAx/FtHLrvTVKGJMzjiWhLa7ZA+nhrZUD0TckHy1WPP2VcxPbrD5VF2w4VgYAyssDQaA8ooYvY6ycxGLXLPhOQ6a65tI26c6PJwfCJh1tvF5u7dJAgrnBDspPM7eUUVaVOb1b+5rBuC8vsDW7XcNM/FPqdgn/lSHanhh/u7nL5J9vyqyXC+DG+9lFZQ11LzeIwCbZMLPKYj3VQs4diTCyFifdS8J06W7Hm1u6RvF7T8N+Y/wBE+z5VMPaThnzH5/JP41i14e0+ieu/50zEYYrEjfafWKT6TpuzY1WrPsjcDtPw35jx/Kenrro7UcN08D8vknl7awOSRqy7xoCNdK6VAHproYJIbfXTan4Tp+X+/wAE51XhG8/tTw7924/wfn0pDtRw392/0f8AyrBxHQbbgnWT0HlSuLoJKjzhtdB5aULo+nvuxurWXZG7btRw7laub/N/8qaO1XDx/dPy+R7etYc2crEEqSJ08XTrEUjudQddoPXzHnQ+j6btcSrVn2Rtz2rwH7p/o+c9ad/a/AfuX+j+dYUDUiRprEHb1xXFX+IbTsdoP8NPwnTcsM6suyN0e2WB5WG+gPxqI9r8F/w7/RA+/wDUVjbCFmAEEmI5fO8qsnhj/NXQxvz93nS8L03e43VrcI09ntlhEMrh7s+z28/KrDf7RLP7i4faOf8ApWNv4F1VjAAXQ6/lryqxY4fPcnldfLH0vfrT8P03zGpV3tY0J7ZJdIHwaAd2czHQwBJ9lWuGcfsIzFrxKkCFFtwFPlJMz7NqyuE4P3ioxKiUOhMbZh06gU4dnv4k+mPw6VHh6F7rQrHUW5uG7X4bkz+xDTf7X4U7s5/wa/bWKTs9BBLp9L8qVjs2XICshPk3v5bbUZFJdwxzCfG+JYe7BOaVUgELlmB4QxzEtGw0FZ/DFnaRCgaeufZR/jPZi5lXuyGYEmFiTMHXkI29lUcH2dxAjwAE/KLCF89DP21UcEFZMxqY5PYm4dxZ7RF0WLd1oJ8YMgr0gjkehOlCcZxQ3LrXAAGdszczO8AmIE9IosvDsYrk9wlyeZYAGOejjerGL7K3mdrme0JOYLDCOYWAsCJ6mqjKmu6+4nCeG1n9gOGVgDJ1HJTSoovZO8de9A8oP3aV2lih6iMufAQPa5wf/Z4aeoJ+4U0drn/4TDj31SvYBWylblkZtoZtTrI9DQ+um2uGyCe/taaGO8J93dyR5iayVNW+H8HoRlBq7kEB2vuf8NY+uob/AGlZ/Swtj2Zh99E+F8Mwa2nS/cY3SNCiyF9RaJHWNT6qCnhUE/GAgCfCJn3xHtp5SXb3BTpttXH/ALd0/wDa2P8Aq/Gm3ONlt8NY9zdI3zU1sHEQJ82Og9gg10cPZlJ7wJp6OQSdQNDmk7zvyqlSuTKrSW2pPb7QuNFw2H8vCSftom2LYxNmwZt5yy4clBEgrnLgFgQaENwZh4u/zgCY1Ej36UV7MYo2k7rEAG3laEzFhliIM6SSWJIUCtF08e5hOv6UYzhdy6rrcSAEDgMwkSw1HmdZqXhl3JnDBpYCBlPMacvMV6KmLwoXIMOoUGYDKNSIOo8vsmnnE4XNPcKGEahwB4fCo6cvs8q1cEyHWeuhh/h6yRlacsRlM6TOkVQ4niQ4UqD4QMxggDVR9v2ivRk4lhpzixBJOhfXXfw7RHumoLuPwwBUYaQRlb4zWJ3Bn6wRtU4FyEalnex5giiJkQH3nSTynroa7dCxMgAtoTsYmRPUSK9Ru47D5YNgESG1unfWNZJHq2186ZexWGARTh/DDFYuNpMTmMz6pny2p4fmGNcHmV1upCyFInSR4tq7etyq+IAGSCdiNpHXUEeyvSrmNs+EnCyACqkXDEAxpqM2+51+2h2NwmGxBVrpa1kQrC6gQ7sN9SSDv6qWFrZlOpFvVGLvW5u+EgliAFG5JUAADzJqubqk6MCSRoP5hW0tcNwqPauh7uZbitBG2VgZMeQ5TRy7xPDwWGHBIadHMkzuANI0mhRYsyK2R5mFBdl+XqMvytN9PZXECt6JBhDMa6aifV4hXqNriAzZ0wykmWBNxoMiTpETyiIFSrj0TbDAHKQfjGOnPrzO4136U8HzE6ietjy7hhyvmglUyzA2nNH3+6jBxnhnI8F5BjplJHr1HvrbpxlPEO4AmN3bXLsQT6uorn9oFiDYEDxek0SVkjrPLpNPAuROq3bQwmOvEo6924L+JZXloPtU1p8D2PxNzh9m9bI7xHLrbK+IkMQIaZ9kb0aXtFbOUGwdNCJPhXQ9dd/qNWv7XqfCAYkFR1gnxDy08qnLiNVpJaIynBeHt+zlvoGuG2Ye2gWQMz+LxISfZVLEPeyo9vxI6gx3allYekjQu46wJBrdWe1VlPCAyhlkECZlT4QG56xrpIigOC+DOoF5mDlpc2BkQTCyVJaJMaKYnNtzh0uClWWK7Rm7uOxCjXw+ZtgbetajXil4ahxPXIs++K09/GYZFPd/CiQYALBcy/PkLt5Hy9lF79gkh7TMI3KgSfWqh/fWbps3jWpd4gf9rYjldj/Cv4U79tYn99/0L+FXr1nDGIt3l6w4IA5boTr66qNgbJOYG/I9EBlHt1t/b99Cpt7op1aKV1/si/beK/ff9C/00m45ij/ff9Cf01dbC4cyQLvsI38hk099RjB2Pm3vPxLp0+RrRlv0+xWbR59yn+28V+/P0V/ppUWsW1CjKLuXlNxAfdk0pVOCXpX4Izaf7cG3L7KCQQCeUfXFUvht3aVJ9W310Ww1ksCI9VNPDGDTHt09/wDpXYpI4bMGC5c/h6H9TSbEvGm/kPsg/qKOWsGR6/113rj2vz/0p4kFmBPhbgbqPd7q4+PYGDB235Ufs4EsHYIItjMx0gAnKOXMn6j0NUMbhFInmIjp7dNPqougS1Gri4Ei2vT5X9VSLxFtgqxHQ8h/NVcroFLqNdi0a+o7n1eVQWL/AMfkYRlBBBB13k+f1bVxOT5PQqSoxWiQTbi50yooI5yT15e2uLxe5GWFjpB/GqREV0UsyXJ1+Hp8F1+MXSSTlJOmq8vfTG4pcO4X6P51Vp9m3mMSB6zApOq0rth4enwWf2tc2hI6ZdPdTW4rc6J9GuDC/wDyWvp/lTWwo/e2vp/lWXio+oWTS4RoOHY7/wBPaa4yg3HZAMpMwxE+kBoAKJ/AB3jJAlVDTk0IM6jx67R6/IgnKYfit20otKylAT8kNuZMEijGH4reuBSMQlvMGgvlWFQOxk5YAi25/wAJrsjXjZaNnnVenlFt6JHO+HdC73a+JygAQzp8ojOBEc+U+yrNhVNx7ZVPCAZykTs0avM5TXM94ME+F2ZLAAAqdT3UbWv/ANi1r/F5UExnG76uyh9QSrSibgwdcm0iqzo7YWRChKezRVHGr3o5tBtoNNfVThxq/wDOHuH4VBhsFmAIuJJEkayNJMwOQB91MZLY3xFn6X5Vxuur7v8AJ6ShSW6RP+173zgPUq/hTDxG51H0R+FRsixK3EcH5pn7qaRVKo2tGWqNN7JFj9qXYjPp/KPwqD4W0cvor+FMiuEU8T5Hkw4RO2LeAZG/zV+sZfOo2xjnmPor/TXbENaLAkeIaHbpoedQNRifJhSy5q9kQ4q9cZvSbUctNvIVLbwp5lvfvRDhNgsCRGnX9a1YsW1uXGthpZRP8JjdZ6gax5ddD2wl5UebWjab+oIuzJUFoA18Ub69fOnW7AESXn+bSfXMTRoYESJqRsEDsKeMjCAmsAnd4G+uvnzrr4Qw0Mw/xa7Ua/Z4A3jlPOecVJhcLG5PnRmBhAKYUgbt7zSo3fwqFjKD3ClRmBhLa8PcEQ4E/wAApiYd+9uB/GFsNcAACmRcRRt/MdKMftHDA64mz5nvF9w1qlY4haF686st4dyq5UaRD3Qpk9ZK0hrUDJjSTASeU6/01LjbbKhd1CKNczbk8gE5+2KKcT7W4e2JXD2BeBOU2l8MaiTBiSNZG3WsBxfjVzEMSxnoPkj9fo0W4Gkz1fsVirNzDd1aPxhGe6HIJYnQHTQ240EbT13occ7LsUY4b0/3bHT/AAtOg9c7aEbV5fgMdcssDmIIMhlMEH1jb9SK33A/9omhGKAYRGZFGYnq2sR5CKUk0FtNDMWLii4yXe7Dc2EQTzhjoYM9abfvt8IA2A5xGYb6meUxpUl7CC45uptOihQFAnYTyA5kz6qWOyvluBl8AIjmZYaDXTbb1+3kco30Ib7Et46mmZq0OB4Nh7lkXHvFWMkqCBGpjQqTtQ7h9jCXFctcIZWKkd5HyyqN/u9Qcrn3bTo40ZNXPWj1kFFA/NTlNWrOCwy52fE28omAH10J38B6DYVb4LhsLfOlxlMTDGCdCWjw6gAb+vpTyJFeNpmIS14jETmO/kTUmFtgXU29LltRS/wC9ncKoIzNB1IIkxrFS8K7P3TiLQuLCFvEZI0g+Wlb4ZPQ482mtbls4G53fe5G7v53LePt0rN8S4hek2Q8Ws0lQAD4lh5MZiCNImIJ6mvSMbhbFtEtG7dZHMZVY5R4hqQY5mdAay1rgK3ri3UWMNcYr3pMFCATDFoWCFHWMx8qKNPC7sOorqpGy5M63F79u49xLjK2ac4O0gQNendpH8orW8P7P3XRHuMtpHCnO5GuYAg7855mqmJ7PZbd67ByKbjQELIApyg956M6gewnrQu6l1hDO9xLWUTJKhTAUCdukVdaN1oR001BsKdoeD4rCZGJCqxa3nUgq2ZT4SCOYB5Vi8bjLjPcZ3JZ4zE/KiImOkD3VpPgWIvIEXvGtqZC6lQdh5AwfronwXs/gwxt421fa8VLAI2UKIBSNRMiSWbQQNDqauivLYz6mV5t/QH9ncFcewhUDLqMzMFEztLEa1cv2mttldSrdD9R6EeYqrxbhiYU6eNIGVWILKT4lVyPCWyxJXTWtevAcOwtEZmmyr/F2rhWCW5ppuCJrmqUXibO2l1ajFJrsZYGoeI4hrayF32bmPP9TW9PZnDgxkun1W7xG07iRWH7VcDe1eiGyOfigVcEjSQFcSYJ86hUmnd7Cr9WpRtG5Hw/EZymYgt4hppuug02j76t/su+7hQhLNqDIAMD5x05UFwua04LoykEGGEaT58jtWu7McXFs3e+/wB3Eh1UsVYGUIjkOfkTO9S42n8jko1XC6XcfhuA3EQqzxPJPPq33Ae2huIsdydTlKwQR5agj8qt8W7ahxFoQDzJMzzgfkay+IxD3CSSZPMg/Z99dsdETJOTvI2vB+6xSqpuize2E/7pz05d03lqp0gCpuJcMvYdgt0ETJUgyD7f9DtXn1h7lrUEkeo+4zuK1fDe0t29YayEuXVQg6KzlDsonUopgiIg6iaTQrcFvCnOzIGIYKpDLv6RBE9DmXSprmFfT4279P6qEWf/AE2LZb4KEatmBkAiVMDrp7x0oy/HML+9H0W/p3oQpKxEMGx17+79I0qeeNYX96PoN/TXaBWMd8GHzfqq1gsa9gOLVpH7xcrB7eYZRroORmNaJPw5iJN1fIZTG/UxVHE8PmFuNI5FYGvnM/dtSvHk3ddtWwgS8jMSGthR0CkCpLUgegB7DRH4KloSjEE6Ez6jHKKp3MZBO/4/XVXRCn8iubjk62xl6/Z99Vr1rUEgKJ10/CiHw3NuTHs+yrGDdS8ESrjKYGm8g6dDEeqpnK0WxOWmxZ4VIRpGh1HpagnXnqIFTWbSOrKHMTqFMaTLDz21jcbVS4e9u1cNpjnPyTss7hevIaHnvtV1IW8xiDCk+I6yPFGm8erlXnT+J/cyPQf9mPaBn7zDs2ZLaypJWFAYArpr8oHXz2reLaWZAE9fX0rz3sT2Xt3cFiFbOgv5rZIInIQCcsggSxJ516HYtZFVQZCgAT5CK7qXwooje6ouKkauGM8vDE//AGrhsK0N0Me4/lUptiQeY2J1id410qvhsAEULmYgOXknWSzNHqGaI6AVYyU4dfrn9aVXxdgE+FVZwAQG0EZtdQCZgmKkxj3M1sWwCM/xmaQAmVpIPXNl9/tqpxa4tkXL7XFRu7CBiNB4tNJ11bYUAQ4+zdKKYXOrgkf3eTvBmYkiZFuTvEjnWb43wNc2J754tJhwykEKE8T5/Cq6woUAxoCdZJrM8U7cYple2UnM4Er6OXKDlBAnU6HXmBrrJzs0cQ1s3QWW53fdtcvbAoyMGZQugyu4kgbeU08LSuP5FnEYK2ve4T4xrbr3h+MCW3JNtGtkkFkGYgkAic8ak1W/slhbDeK25tXLiqRLF1DNaCw2+UXmUE9D5GtFwThzNhe7vsCz3HnN4TPeFgNpJ8ObrVBcVbe+SGuXJvraKnQLL2zmAMNC3ACYMDMZGlNXdw0LPD+F4a3ZIwrMiNeK3GzSQbZZXILyBDL9VQv/ALOcK1x7j3LzO3icsUg+LMD/ALuBBUbchU/avGwr4JLT/G2STcUQqm5dCEGIg+Jm9nrqfg16/iRbvsO6F20yvazBgILZGHnDe4Cp2HZtXJez3ZjC2bYNpCyuoPxsMY1I0Igb8gOVXsXw+VuZdC9nuwFWAIzZYMwPTPSh3DOMW8OEw5DALeOHtsdZy2e9znbeGGg5Vc4xx23btyM7HMmio0xnGbWNomna5OwTUHNmKnaJkT15frSvC+3/ABi62MuLddibTEIgEKm2s850o0OPPcuWg/eWil+6WMsJQ3lvq8wQY7thB5uByrIdpOIDEXC91muGAEuZApKyYJAWTIUASZ8UxrFTKHImdu49XSHUERoI13EANvEE++puF4lFuLFxipkBGmQNBy0I5TpQYsAupzclnQjoN/bFW8Al0lRl0WGk25jcgEhemtcsqaUWK5JcwTfCSQrN6R1Hr6CKmvWnOiQrTzjz098UbtWhcTMz52G0NoJExGs+s1TFhDMysHSJP/aAK2p1IuKubxnJRsiFsPcRA1wRoJOkE84quli2+YtlEKSJIGYyPDJ0GknXpRK5grZQSx89QAD7taVvC4f0AWzHnOnv6VanBjlUlazSA1rhhVsyZWUQDldDGYEgZQZmQRtGh5a1M2HPzT7q0djg6i2yiQWe3Jmds5+wmurw1dzdboPDzn103KL7hTrTirWM4MMfmn3UqMtw6DoxPnB+40qLx5L8RPgF/tQ/8Mf8z8q5c4jcME4YxMjx6dNPDrVh8O4nwnTy+v1edPxKsLVuSYltOm3LlNcS6hvscxQucRuFSO40/wCZ/wCNDHsOdTbPrLD7lq/dcfxn31Udh8xz66tVZcfv3EQmyREqB/jj/trvwwrESDrBU6axv1/Om3XUf3R9tSYaxKllRTsAxbLlYkbCRPnWqd15hMLjF23VcxmAACQPFz0jaI5ffV2xw9rpHcjOeQAzmJEAk6gz79aqcKw11/i1Cl3MIIOQsTMz11r0XsJw7GWHIvWAqsILZ1Yysxs2g1jafdXNGneWmw0abslbK4ZEa2bZXQgrE85AzH7eVLiGKU4mwmcKVuTHWbT+HyJnT29ascRZ8kIpLFl5aRmEmdBoNd+VY/D8JxAv23ayLk4lLpzMfiotKhaZlirBzEa6aia74eXQLGxxXFAsFUZxnZGKx4co1JkiRmge2r+bSeUTrpp7dqzGM4fb7y4jk5HR2dZEE3WCPoTz6n8aK8ZuXBaKWkYucqiBAgkAktIgBZOnSgdgkuuo50y5YU+koPrAPnXGu5RLECBr9/OhtnGs+FksLVwowGeJVhKglc2uomKYgm1peg91COPYZ7lp7VoABgvydPTBYGN5URuPXWVwHaO4wvKy3GNu7bACmWAFsM4UsTrnY+LSQY+TW/IJA1nQa7T56EUNDMhhWxGIw9tXUz8JdbhcKPCjusBQ2pzLI8uvO92V4dZsKbYk3LAK3HfLJNyLjsSABMjc8h0Im9xPBs/c5BkyX1uEyBI8WbmZnNUKi8WxYtqEYspt3ChhmNtZLbZgCMuh2G9D2AINatPcZC03FVWZcxBAJbKSARoSD7qtLZAXKoAH1a6zVPC4DLfu39M9xLaHU7W88aRpq5+rpV4T5UgAfE+ElnR2xATu2LpChYYoULeZysw9tCuJX2tgN8KFxiwVVk7sY3mtbcNz5IT2sR9imqONs3GjM1kQQRJOhGogwNaAPPsFx57qZ7t10ZbauyiTlBLAkTpMoTG1QcQNt7TI7NldgLbBlUXMxADAMGHpa7jbc6xtcXgTBk4XUAHTUgTAMnX0j7zWR4lfvA20F+zcS1etoyZQO7M95aeACHAVl1HUgyZotd3A89NlLVw2nIYAlWKa7TMEjedD99WOH44KQUcoB8iJzmRvB356ADSNK0OM4ZZZ7huYmyhuZnDm04DMXZwDyXf2QKzOHsqYXNbMtqRuseZ351hUitbk2Dl5DJFohXIDE5SVOnrn1amqjYe8Zl09iR99EOFKQjJmLFPE25EcjoYXddvvpZ64ZVZwdkUiutm5kjNbOu2STy19Lz+qnW1uAiDbB/5X/lVh7kAbUlvzyqM+p+2KJV+EAT3lsyRsvSd4bQjWomF8/LT/AC//ACqdL692NTM6g8jmf6oNcGIFVKvNOwiIG/8AvE/y/wA6VSd8K7UeImPUI4Yyyg6ju30O3urN94TuSYmJP8KUqVHTbyMolWdvXQjFXTO5586VKuyC1GVrp19v31285kLJgZoHIa8h7aVKutCZsewv/urH/Mt/Xv769zI39ddpVFLuUONKlSrYAH21tj4G+g9Ozy/+e3R40qVMDlNa2G0YA+sTXKVAEaYVPmL9EVLSpUAdFDsVcIxVgAmCl2ROhju4kc4k1ylQATrlKlQAy7aVh4lB9YmqtjCWzui8/kj8KVKgDN8WwyG4JRfC2mg0k2wY6SCR7azQQNfuZgGlhuJ2UAb+QHurtKtKuy+hMDK9pbY7t9B4QkabSzAx0mB7qAWB8Xc/kH/9UH2aUqVYsbNB2dP/AKu4vyZuiOUZX0jpoNPKpr2366VylXldX8SLjsPU6Cu2d6VKuNFvYjAjb5x+wH7SffXaVKq6j/6MI7CFKlSqAP/Z"/>
          <p:cNvSpPr>
            <a:spLocks noChangeAspect="1" noChangeArrowheads="1"/>
          </p:cNvSpPr>
          <p:nvPr/>
        </p:nvSpPr>
        <p:spPr bwMode="auto">
          <a:xfrm>
            <a:off x="459581" y="312738"/>
            <a:ext cx="2286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075" y="4968606"/>
            <a:ext cx="1634559" cy="1605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8" name="Picture 14" descr="http://upload.wikimedia.org/wikipedia/commons/thumb/0/09/Kissinger_Mao.jpg/250px-Kissinger_Ma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3938" y="4989417"/>
            <a:ext cx="1558486" cy="1605480"/>
          </a:xfrm>
          <a:prstGeom prst="rect">
            <a:avLst/>
          </a:prstGeom>
          <a:noFill/>
          <a:extLst>
            <a:ext uri="{909E8E84-426E-40dd-AFC4-6F175D3DCCD1}">
              <a14:hiddenFill xmlns:a14="http://schemas.microsoft.com/office/drawing/2010/main" xmlns="">
                <a:solidFill>
                  <a:srgbClr val="FFFFFF"/>
                </a:solidFill>
              </a14:hiddenFill>
            </a:ext>
          </a:extLst>
        </p:spPr>
      </p:pic>
      <p:pic>
        <p:nvPicPr>
          <p:cNvPr id="103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226" y="4989418"/>
            <a:ext cx="1656735" cy="1595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827" y="4989417"/>
            <a:ext cx="1433039"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 name="TextBox 27"/>
          <p:cNvSpPr txBox="1">
            <a:spLocks noChangeArrowheads="1"/>
          </p:cNvSpPr>
          <p:nvPr/>
        </p:nvSpPr>
        <p:spPr bwMode="auto">
          <a:xfrm>
            <a:off x="4782957" y="442506"/>
            <a:ext cx="271105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a:t>Questions to Ponder?</a:t>
            </a:r>
          </a:p>
        </p:txBody>
      </p:sp>
      <p:sp>
        <p:nvSpPr>
          <p:cNvPr id="25" name="TextBox 27"/>
          <p:cNvSpPr txBox="1">
            <a:spLocks noChangeArrowheads="1"/>
          </p:cNvSpPr>
          <p:nvPr/>
        </p:nvSpPr>
        <p:spPr bwMode="auto">
          <a:xfrm>
            <a:off x="842339" y="825976"/>
            <a:ext cx="271105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a:t>Accomplishments &amp; Milestones</a:t>
            </a:r>
          </a:p>
        </p:txBody>
      </p:sp>
      <p:sp>
        <p:nvSpPr>
          <p:cNvPr id="20" name="TextBox 19"/>
          <p:cNvSpPr txBox="1"/>
          <p:nvPr/>
        </p:nvSpPr>
        <p:spPr>
          <a:xfrm>
            <a:off x="968639" y="1324291"/>
            <a:ext cx="2980419" cy="3785652"/>
          </a:xfrm>
          <a:prstGeom prst="rect">
            <a:avLst/>
          </a:prstGeom>
          <a:noFill/>
        </p:spPr>
        <p:txBody>
          <a:bodyPr wrap="square" rtlCol="0">
            <a:spAutoFit/>
          </a:bodyPr>
          <a:lstStyle/>
          <a:p>
            <a:pPr marL="342900" indent="-342900">
              <a:buAutoNum type="arabicPeriod"/>
            </a:pPr>
            <a:r>
              <a:rPr lang="en-US" sz="1200" dirty="0"/>
              <a:t>Premier under Mao Zedong, who brought about opening of relations between China and the United Nations First (Unseating Taiwan from the Security Council) and then laying the foundation for opening of relations with USA</a:t>
            </a:r>
          </a:p>
          <a:p>
            <a:pPr marL="342900" indent="-342900">
              <a:buAutoNum type="arabicPeriod"/>
            </a:pPr>
            <a:endParaRPr lang="en-US" sz="1200" dirty="0"/>
          </a:p>
          <a:p>
            <a:pPr marL="342900" indent="-342900">
              <a:buAutoNum type="arabicPeriod"/>
            </a:pPr>
            <a:r>
              <a:rPr lang="en-US" sz="1200" dirty="0"/>
              <a:t>His stance against the Red Guards attempt to destroy the Forbidden City is hailed as preservation of China’s rich history</a:t>
            </a:r>
          </a:p>
          <a:p>
            <a:pPr marL="342900" indent="-342900">
              <a:buAutoNum type="arabicPeriod"/>
            </a:pPr>
            <a:endParaRPr lang="en-US" sz="1200" dirty="0"/>
          </a:p>
          <a:p>
            <a:pPr marL="342900" indent="-342900">
              <a:buAutoNum type="arabicPeriod"/>
            </a:pPr>
            <a:r>
              <a:rPr lang="en-US" sz="1200" dirty="0"/>
              <a:t>His ability to work with different political factions during the Second World War while keeping perspective for the long term allowed the Communist Party to be a strong position post-WWII</a:t>
            </a:r>
          </a:p>
          <a:p>
            <a:endParaRPr lang="en-US" sz="1200" dirty="0"/>
          </a:p>
        </p:txBody>
      </p:sp>
      <p:sp>
        <p:nvSpPr>
          <p:cNvPr id="21" name="TextBox 20"/>
          <p:cNvSpPr txBox="1"/>
          <p:nvPr/>
        </p:nvSpPr>
        <p:spPr>
          <a:xfrm>
            <a:off x="4228926" y="810892"/>
            <a:ext cx="2980419" cy="2308324"/>
          </a:xfrm>
          <a:prstGeom prst="rect">
            <a:avLst/>
          </a:prstGeom>
          <a:noFill/>
        </p:spPr>
        <p:txBody>
          <a:bodyPr wrap="square" rtlCol="0">
            <a:spAutoFit/>
          </a:bodyPr>
          <a:lstStyle/>
          <a:p>
            <a:pPr marL="342900" indent="-342900">
              <a:buAutoNum type="arabicPeriod"/>
            </a:pPr>
            <a:r>
              <a:rPr lang="en-US" sz="1200" dirty="0"/>
              <a:t>Why do you think China shifted away from the USSR towards the United States?</a:t>
            </a:r>
          </a:p>
          <a:p>
            <a:pPr marL="342900" indent="-342900">
              <a:buAutoNum type="arabicPeriod"/>
            </a:pPr>
            <a:endParaRPr lang="en-US" sz="1200" dirty="0"/>
          </a:p>
          <a:p>
            <a:pPr marL="342900" indent="-342900">
              <a:buAutoNum type="arabicPeriod"/>
            </a:pPr>
            <a:r>
              <a:rPr lang="en-US" sz="1200" dirty="0"/>
              <a:t>Although Zhou </a:t>
            </a:r>
            <a:r>
              <a:rPr lang="en-US" sz="1200" dirty="0" err="1"/>
              <a:t>Enlai</a:t>
            </a:r>
            <a:r>
              <a:rPr lang="en-US" sz="1200" dirty="0"/>
              <a:t> saved the forbidden city from being demolished, many accused him of not doing enough at the start of the Cultural Revolution and defying Mao Zedong enough. To what extent can a subordinate in your mind challenge his superior, and what are red lines? </a:t>
            </a:r>
          </a:p>
        </p:txBody>
      </p:sp>
      <p:sp>
        <p:nvSpPr>
          <p:cNvPr id="22" name="TextBox 21"/>
          <p:cNvSpPr txBox="1"/>
          <p:nvPr/>
        </p:nvSpPr>
        <p:spPr>
          <a:xfrm>
            <a:off x="3912318" y="3270453"/>
            <a:ext cx="2980419" cy="1754326"/>
          </a:xfrm>
          <a:prstGeom prst="rect">
            <a:avLst/>
          </a:prstGeom>
          <a:noFill/>
        </p:spPr>
        <p:txBody>
          <a:bodyPr wrap="square" rtlCol="0">
            <a:spAutoFit/>
          </a:bodyPr>
          <a:lstStyle/>
          <a:p>
            <a:r>
              <a:rPr lang="en-US" sz="1200" dirty="0"/>
              <a:t> “It is a little bit humiliating when I have to say that Zhou </a:t>
            </a:r>
            <a:r>
              <a:rPr lang="en-US" sz="1200" dirty="0" err="1"/>
              <a:t>Enlai</a:t>
            </a:r>
            <a:r>
              <a:rPr lang="en-US" sz="1200" dirty="0"/>
              <a:t> to me appears as the most superior brain I have so far met in the field of foreign politics... so much more dangerous than you imagine because he is so much better a man than you have ever admitted.” – Dag Hammarskjold</a:t>
            </a:r>
            <a:br>
              <a:rPr lang="en-US" sz="1200" dirty="0"/>
            </a:br>
            <a:r>
              <a:rPr lang="en-US" sz="1200" dirty="0"/>
              <a:t>                    UN Secretary General </a:t>
            </a:r>
          </a:p>
          <a:p>
            <a:endParaRPr lang="en-US" sz="1200" dirty="0"/>
          </a:p>
        </p:txBody>
      </p:sp>
    </p:spTree>
    <p:extLst>
      <p:ext uri="{BB962C8B-B14F-4D97-AF65-F5344CB8AC3E}">
        <p14:creationId xmlns:p14="http://schemas.microsoft.com/office/powerpoint/2010/main" val="2553385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jh8x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881" y="6398745"/>
            <a:ext cx="3039108" cy="459254"/>
          </a:xfrm>
          <a:prstGeom prst="rect">
            <a:avLst/>
          </a:prstGeom>
        </p:spPr>
      </p:pic>
      <p:pic>
        <p:nvPicPr>
          <p:cNvPr id="2" name="Picture 1"/>
          <p:cNvPicPr>
            <a:picLocks noChangeAspect="1"/>
          </p:cNvPicPr>
          <p:nvPr/>
        </p:nvPicPr>
        <p:blipFill>
          <a:blip r:embed="rId3"/>
          <a:stretch>
            <a:fillRect/>
          </a:stretch>
        </p:blipFill>
        <p:spPr>
          <a:xfrm>
            <a:off x="7326217" y="-2"/>
            <a:ext cx="1817783" cy="2193195"/>
          </a:xfrm>
          <a:prstGeom prst="rect">
            <a:avLst/>
          </a:prstGeom>
        </p:spPr>
      </p:pic>
      <p:sp>
        <p:nvSpPr>
          <p:cNvPr id="19" name="TextBox 18"/>
          <p:cNvSpPr txBox="1">
            <a:spLocks noChangeArrowheads="1"/>
          </p:cNvSpPr>
          <p:nvPr/>
        </p:nvSpPr>
        <p:spPr bwMode="auto">
          <a:xfrm>
            <a:off x="6534150" y="2413611"/>
            <a:ext cx="251936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dirty="0"/>
              <a:t>John F. Kennedy</a:t>
            </a:r>
            <a:br>
              <a:rPr lang="en-US" altLang="en-US" sz="1800" dirty="0"/>
            </a:br>
            <a:r>
              <a:rPr lang="en-US" altLang="en-US" sz="1800" dirty="0"/>
              <a:t>Life:1917 -1963</a:t>
            </a:r>
            <a:br>
              <a:rPr lang="en-US" altLang="en-US" sz="1800" dirty="0"/>
            </a:br>
            <a:r>
              <a:rPr lang="en-US" altLang="en-US" sz="1800" dirty="0"/>
              <a:t>Leadership Influencer: </a:t>
            </a:r>
            <a:br>
              <a:rPr lang="en-US" altLang="en-US" sz="1800" dirty="0"/>
            </a:br>
            <a:r>
              <a:rPr lang="en-US" altLang="en-US" sz="1800" dirty="0"/>
              <a:t>1956 -1963</a:t>
            </a:r>
          </a:p>
        </p:txBody>
      </p:sp>
      <p:pic>
        <p:nvPicPr>
          <p:cNvPr id="3" name="Picture 2"/>
          <p:cNvPicPr>
            <a:picLocks noChangeAspect="1"/>
          </p:cNvPicPr>
          <p:nvPr/>
        </p:nvPicPr>
        <p:blipFill>
          <a:blip r:embed="rId4"/>
          <a:stretch>
            <a:fillRect/>
          </a:stretch>
        </p:blipFill>
        <p:spPr>
          <a:xfrm>
            <a:off x="345234" y="4779493"/>
            <a:ext cx="2381250" cy="1619250"/>
          </a:xfrm>
          <a:prstGeom prst="rect">
            <a:avLst/>
          </a:prstGeom>
        </p:spPr>
      </p:pic>
      <p:pic>
        <p:nvPicPr>
          <p:cNvPr id="7" name="Picture 6"/>
          <p:cNvPicPr>
            <a:picLocks noChangeAspect="1"/>
          </p:cNvPicPr>
          <p:nvPr/>
        </p:nvPicPr>
        <p:blipFill>
          <a:blip r:embed="rId5"/>
          <a:stretch>
            <a:fillRect/>
          </a:stretch>
        </p:blipFill>
        <p:spPr>
          <a:xfrm>
            <a:off x="2862234" y="4779493"/>
            <a:ext cx="1797738" cy="1619250"/>
          </a:xfrm>
          <a:prstGeom prst="rect">
            <a:avLst/>
          </a:prstGeom>
        </p:spPr>
      </p:pic>
      <p:pic>
        <p:nvPicPr>
          <p:cNvPr id="8" name="Picture 7"/>
          <p:cNvPicPr>
            <a:picLocks noChangeAspect="1"/>
          </p:cNvPicPr>
          <p:nvPr/>
        </p:nvPicPr>
        <p:blipFill>
          <a:blip r:embed="rId6"/>
          <a:stretch>
            <a:fillRect/>
          </a:stretch>
        </p:blipFill>
        <p:spPr>
          <a:xfrm>
            <a:off x="7025944" y="4779491"/>
            <a:ext cx="2095500" cy="1619252"/>
          </a:xfrm>
          <a:prstGeom prst="rect">
            <a:avLst/>
          </a:prstGeom>
        </p:spPr>
      </p:pic>
      <p:pic>
        <p:nvPicPr>
          <p:cNvPr id="20" name="Picture 19"/>
          <p:cNvPicPr>
            <a:picLocks noChangeAspect="1"/>
          </p:cNvPicPr>
          <p:nvPr/>
        </p:nvPicPr>
        <p:blipFill>
          <a:blip r:embed="rId7"/>
          <a:stretch>
            <a:fillRect/>
          </a:stretch>
        </p:blipFill>
        <p:spPr>
          <a:xfrm>
            <a:off x="4913708" y="4779491"/>
            <a:ext cx="1858499" cy="1619252"/>
          </a:xfrm>
          <a:prstGeom prst="rect">
            <a:avLst/>
          </a:prstGeom>
        </p:spPr>
      </p:pic>
      <p:sp>
        <p:nvSpPr>
          <p:cNvPr id="21" name="TextBox 27"/>
          <p:cNvSpPr txBox="1">
            <a:spLocks noChangeArrowheads="1"/>
          </p:cNvSpPr>
          <p:nvPr/>
        </p:nvSpPr>
        <p:spPr bwMode="auto">
          <a:xfrm>
            <a:off x="4178608" y="415537"/>
            <a:ext cx="271105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a:t>Questions to Ponder?</a:t>
            </a:r>
          </a:p>
        </p:txBody>
      </p:sp>
      <p:sp>
        <p:nvSpPr>
          <p:cNvPr id="22" name="TextBox 27"/>
          <p:cNvSpPr txBox="1">
            <a:spLocks noChangeArrowheads="1"/>
          </p:cNvSpPr>
          <p:nvPr/>
        </p:nvSpPr>
        <p:spPr bwMode="auto">
          <a:xfrm>
            <a:off x="269462" y="825976"/>
            <a:ext cx="271105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a:t>Accomplishments &amp; Milestones</a:t>
            </a:r>
          </a:p>
        </p:txBody>
      </p:sp>
      <p:sp>
        <p:nvSpPr>
          <p:cNvPr id="24" name="TextBox 23"/>
          <p:cNvSpPr txBox="1"/>
          <p:nvPr/>
        </p:nvSpPr>
        <p:spPr>
          <a:xfrm>
            <a:off x="436652" y="1423794"/>
            <a:ext cx="2980419" cy="3046988"/>
          </a:xfrm>
          <a:prstGeom prst="rect">
            <a:avLst/>
          </a:prstGeom>
          <a:noFill/>
        </p:spPr>
        <p:txBody>
          <a:bodyPr wrap="square" rtlCol="0">
            <a:spAutoFit/>
          </a:bodyPr>
          <a:lstStyle/>
          <a:p>
            <a:pPr marL="342900" indent="-342900">
              <a:buAutoNum type="arabicPeriod"/>
            </a:pPr>
            <a:r>
              <a:rPr lang="en-US" sz="1200" dirty="0"/>
              <a:t>Became the first catholic and heritage President of the United States defeating Richard Nixon in the election which saw the first TV Presidential debate</a:t>
            </a:r>
          </a:p>
          <a:p>
            <a:pPr marL="342900" indent="-342900">
              <a:buAutoNum type="arabicPeriod"/>
            </a:pPr>
            <a:endParaRPr lang="en-US" sz="1200" dirty="0"/>
          </a:p>
          <a:p>
            <a:pPr marL="342900" indent="-342900">
              <a:buAutoNum type="arabicPeriod"/>
            </a:pPr>
            <a:r>
              <a:rPr lang="en-US" sz="1200" dirty="0"/>
              <a:t>His handling of the Bay of Pigs invasion is considered a low point, but his ability to diffuse the Cuban Missile Crisis was instrumental in preserving world peace</a:t>
            </a:r>
          </a:p>
          <a:p>
            <a:pPr marL="342900" indent="-342900">
              <a:buAutoNum type="arabicPeriod"/>
            </a:pPr>
            <a:endParaRPr lang="en-US" sz="1200" dirty="0"/>
          </a:p>
          <a:p>
            <a:pPr marL="342900" indent="-342900">
              <a:buAutoNum type="arabicPeriod"/>
            </a:pPr>
            <a:r>
              <a:rPr lang="en-US" sz="1200" dirty="0"/>
              <a:t>He inspired an aggressive expansion of the US Space Program which culminated after his death with USA being the first country to land a person in the moon</a:t>
            </a:r>
          </a:p>
        </p:txBody>
      </p:sp>
      <p:sp>
        <p:nvSpPr>
          <p:cNvPr id="25" name="TextBox 24"/>
          <p:cNvSpPr txBox="1"/>
          <p:nvPr/>
        </p:nvSpPr>
        <p:spPr>
          <a:xfrm>
            <a:off x="4197454" y="783923"/>
            <a:ext cx="2980419" cy="2123658"/>
          </a:xfrm>
          <a:prstGeom prst="rect">
            <a:avLst/>
          </a:prstGeom>
          <a:noFill/>
        </p:spPr>
        <p:txBody>
          <a:bodyPr wrap="square" rtlCol="0">
            <a:spAutoFit/>
          </a:bodyPr>
          <a:lstStyle/>
          <a:p>
            <a:pPr marL="342900" indent="-342900">
              <a:buAutoNum type="arabicPeriod"/>
            </a:pPr>
            <a:r>
              <a:rPr lang="en-US" sz="1200" dirty="0"/>
              <a:t>Was the Bay of Pigs invasion a disaster in planning, coordination, or overconfidence? Or was it all of these combined?</a:t>
            </a:r>
          </a:p>
          <a:p>
            <a:pPr marL="342900" indent="-342900">
              <a:buAutoNum type="arabicPeriod"/>
            </a:pPr>
            <a:endParaRPr lang="en-US" sz="1200" dirty="0"/>
          </a:p>
          <a:p>
            <a:pPr marL="342900" indent="-342900">
              <a:buAutoNum type="arabicPeriod"/>
            </a:pPr>
            <a:r>
              <a:rPr lang="en-US" sz="1200" dirty="0"/>
              <a:t>In your minds, what were some of the key messages that President Kennedy had to convey to the leaders of the USSR during the Cuban Missile Crisis? Should it all have been sticks or could carrots also have worked?</a:t>
            </a:r>
          </a:p>
        </p:txBody>
      </p:sp>
      <p:sp>
        <p:nvSpPr>
          <p:cNvPr id="26" name="TextBox 25"/>
          <p:cNvSpPr txBox="1"/>
          <p:nvPr/>
        </p:nvSpPr>
        <p:spPr>
          <a:xfrm>
            <a:off x="3761103" y="3013775"/>
            <a:ext cx="2980419" cy="1323439"/>
          </a:xfrm>
          <a:prstGeom prst="rect">
            <a:avLst/>
          </a:prstGeom>
          <a:noFill/>
        </p:spPr>
        <p:txBody>
          <a:bodyPr wrap="square" rtlCol="0">
            <a:spAutoFit/>
          </a:bodyPr>
          <a:lstStyle/>
          <a:p>
            <a:r>
              <a:rPr lang="en-US" sz="1000" dirty="0"/>
              <a:t>“We choose to go to the moon in this decade and do the other things, not because they are easy, but because they are hard, because that goal will serve to organize and measure the best of our energies and skills, because that challenge is one that we are willing to accept, one we are unwilling to postpone, and one which we intend to win.” – President Kennedy</a:t>
            </a:r>
          </a:p>
        </p:txBody>
      </p:sp>
    </p:spTree>
    <p:extLst>
      <p:ext uri="{BB962C8B-B14F-4D97-AF65-F5344CB8AC3E}">
        <p14:creationId xmlns:p14="http://schemas.microsoft.com/office/powerpoint/2010/main" val="640188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jh8x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3881" y="6398745"/>
            <a:ext cx="3039108" cy="459254"/>
          </a:xfrm>
          <a:prstGeom prst="rect">
            <a:avLst/>
          </a:prstGeom>
        </p:spPr>
      </p:pic>
      <p:sp>
        <p:nvSpPr>
          <p:cNvPr id="17" name="Rectangle 16"/>
          <p:cNvSpPr/>
          <p:nvPr/>
        </p:nvSpPr>
        <p:spPr>
          <a:xfrm>
            <a:off x="3020775" y="130298"/>
            <a:ext cx="3427652" cy="495214"/>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Competitive Landscape </a:t>
            </a:r>
          </a:p>
        </p:txBody>
      </p:sp>
      <p:grpSp>
        <p:nvGrpSpPr>
          <p:cNvPr id="3" name="Group 2"/>
          <p:cNvGrpSpPr/>
          <p:nvPr/>
        </p:nvGrpSpPr>
        <p:grpSpPr>
          <a:xfrm>
            <a:off x="2624972" y="732396"/>
            <a:ext cx="6369329" cy="1893168"/>
            <a:chOff x="345234" y="3996362"/>
            <a:chExt cx="6369329" cy="2361534"/>
          </a:xfrm>
        </p:grpSpPr>
        <p:pic>
          <p:nvPicPr>
            <p:cNvPr id="2" name="Picture 1"/>
            <p:cNvPicPr>
              <a:picLocks noChangeAspect="1"/>
            </p:cNvPicPr>
            <p:nvPr/>
          </p:nvPicPr>
          <p:blipFill rotWithShape="1">
            <a:blip r:embed="rId4"/>
            <a:srcRect b="53769"/>
            <a:stretch/>
          </p:blipFill>
          <p:spPr>
            <a:xfrm>
              <a:off x="380438" y="3996362"/>
              <a:ext cx="6334125" cy="2060843"/>
            </a:xfrm>
            <a:prstGeom prst="rect">
              <a:avLst/>
            </a:prstGeom>
          </p:spPr>
        </p:pic>
        <p:sp>
          <p:nvSpPr>
            <p:cNvPr id="11" name="TextBox 10"/>
            <p:cNvSpPr txBox="1"/>
            <p:nvPr/>
          </p:nvSpPr>
          <p:spPr>
            <a:xfrm>
              <a:off x="345234" y="6080897"/>
              <a:ext cx="3306831" cy="276999"/>
            </a:xfrm>
            <a:prstGeom prst="rect">
              <a:avLst/>
            </a:prstGeom>
            <a:noFill/>
          </p:spPr>
          <p:txBody>
            <a:bodyPr wrap="square" rtlCol="0">
              <a:spAutoFit/>
            </a:bodyPr>
            <a:lstStyle/>
            <a:p>
              <a:r>
                <a:rPr lang="en-US" sz="1200" dirty="0"/>
                <a:t>Source: Cajasyplata.com</a:t>
              </a:r>
            </a:p>
          </p:txBody>
        </p:sp>
      </p:grpSp>
      <p:pic>
        <p:nvPicPr>
          <p:cNvPr id="6" name="Picture 5"/>
          <p:cNvPicPr>
            <a:picLocks noChangeAspect="1"/>
          </p:cNvPicPr>
          <p:nvPr/>
        </p:nvPicPr>
        <p:blipFill rotWithShape="1">
          <a:blip r:embed="rId5"/>
          <a:srcRect l="58380" t="12387" r="20910" b="18108"/>
          <a:stretch/>
        </p:blipFill>
        <p:spPr>
          <a:xfrm>
            <a:off x="376960" y="-2"/>
            <a:ext cx="1940766" cy="2349031"/>
          </a:xfrm>
          <a:prstGeom prst="rect">
            <a:avLst/>
          </a:prstGeom>
        </p:spPr>
      </p:pic>
      <p:sp>
        <p:nvSpPr>
          <p:cNvPr id="20" name="TextBox 19"/>
          <p:cNvSpPr txBox="1"/>
          <p:nvPr/>
        </p:nvSpPr>
        <p:spPr>
          <a:xfrm>
            <a:off x="6013882" y="2952033"/>
            <a:ext cx="3306831" cy="646331"/>
          </a:xfrm>
          <a:prstGeom prst="rect">
            <a:avLst/>
          </a:prstGeom>
          <a:noFill/>
        </p:spPr>
        <p:txBody>
          <a:bodyPr wrap="square" rtlCol="0">
            <a:spAutoFit/>
          </a:bodyPr>
          <a:lstStyle/>
          <a:p>
            <a:r>
              <a:rPr lang="en-US" dirty="0"/>
              <a:t>Tuition &amp; Costs per Student Comparison High School USA</a:t>
            </a:r>
          </a:p>
        </p:txBody>
      </p:sp>
      <p:sp>
        <p:nvSpPr>
          <p:cNvPr id="21" name="TextBox 20"/>
          <p:cNvSpPr txBox="1"/>
          <p:nvPr/>
        </p:nvSpPr>
        <p:spPr>
          <a:xfrm>
            <a:off x="6013882" y="3622055"/>
            <a:ext cx="2980419" cy="2492990"/>
          </a:xfrm>
          <a:prstGeom prst="rect">
            <a:avLst/>
          </a:prstGeom>
          <a:noFill/>
        </p:spPr>
        <p:txBody>
          <a:bodyPr wrap="square" rtlCol="0">
            <a:spAutoFit/>
          </a:bodyPr>
          <a:lstStyle/>
          <a:p>
            <a:pPr marL="342900" indent="-342900">
              <a:buAutoNum type="arabicPeriod"/>
            </a:pPr>
            <a:r>
              <a:rPr lang="en-US" sz="1200" dirty="0"/>
              <a:t>Horace Mann - $43,300 per year</a:t>
            </a:r>
            <a:br>
              <a:rPr lang="en-US" sz="1200" dirty="0"/>
            </a:br>
            <a:endParaRPr lang="en-US" sz="1200" dirty="0"/>
          </a:p>
          <a:p>
            <a:pPr marL="342900" indent="-342900">
              <a:buAutoNum type="arabicPeriod"/>
            </a:pPr>
            <a:r>
              <a:rPr lang="en-US" sz="1200" dirty="0"/>
              <a:t>Boston Latin School  - </a:t>
            </a:r>
            <a:br>
              <a:rPr lang="en-US" sz="1200" dirty="0"/>
            </a:br>
            <a:r>
              <a:rPr lang="en-US" sz="1200" dirty="0"/>
              <a:t>$150.72 per student (Ex-personnel) or NYC method </a:t>
            </a:r>
            <a:br>
              <a:rPr lang="en-US" sz="1200" dirty="0"/>
            </a:br>
            <a:r>
              <a:rPr lang="en-US" sz="1200" dirty="0"/>
              <a:t>$5,568 per student</a:t>
            </a:r>
            <a:br>
              <a:rPr lang="en-US" sz="1200" dirty="0"/>
            </a:br>
            <a:endParaRPr lang="en-US" sz="1200" dirty="0"/>
          </a:p>
          <a:p>
            <a:pPr marL="342900" indent="-342900">
              <a:buAutoNum type="arabicPeriod"/>
            </a:pPr>
            <a:r>
              <a:rPr lang="en-US" sz="1200" dirty="0"/>
              <a:t>Stuyvesant High School – </a:t>
            </a:r>
            <a:br>
              <a:rPr lang="en-US" sz="1200" dirty="0"/>
            </a:br>
            <a:r>
              <a:rPr lang="en-US" sz="1200" dirty="0"/>
              <a:t>$7,079 per student (Ex-teachers but not admin, infra &amp; other expenses) NYC Method - $7,079</a:t>
            </a:r>
          </a:p>
          <a:p>
            <a:pPr marL="342900" indent="-342900">
              <a:buAutoNum type="arabicPeriod"/>
            </a:pPr>
            <a:endParaRPr lang="en-US" sz="1200" dirty="0"/>
          </a:p>
          <a:p>
            <a:pPr marL="342900" indent="-342900">
              <a:buAutoNum type="arabicPeriod"/>
            </a:pPr>
            <a:endParaRPr lang="en-US" sz="1200" dirty="0"/>
          </a:p>
        </p:txBody>
      </p:sp>
      <p:pic>
        <p:nvPicPr>
          <p:cNvPr id="7" name="Picture 6"/>
          <p:cNvPicPr>
            <a:picLocks noChangeAspect="1"/>
          </p:cNvPicPr>
          <p:nvPr/>
        </p:nvPicPr>
        <p:blipFill rotWithShape="1">
          <a:blip r:embed="rId6"/>
          <a:srcRect l="60252" t="16589" r="13328" b="6335"/>
          <a:stretch/>
        </p:blipFill>
        <p:spPr>
          <a:xfrm>
            <a:off x="345234" y="3077565"/>
            <a:ext cx="2197659" cy="2781340"/>
          </a:xfrm>
          <a:prstGeom prst="rect">
            <a:avLst/>
          </a:prstGeom>
        </p:spPr>
      </p:pic>
      <p:pic>
        <p:nvPicPr>
          <p:cNvPr id="8" name="Picture 7"/>
          <p:cNvPicPr>
            <a:picLocks noChangeAspect="1"/>
          </p:cNvPicPr>
          <p:nvPr/>
        </p:nvPicPr>
        <p:blipFill rotWithShape="1">
          <a:blip r:embed="rId7"/>
          <a:srcRect l="62750" t="11333" r="13500" b="11333"/>
          <a:stretch/>
        </p:blipFill>
        <p:spPr>
          <a:xfrm>
            <a:off x="2660177" y="2773680"/>
            <a:ext cx="3353704" cy="3446145"/>
          </a:xfrm>
          <a:prstGeom prst="rect">
            <a:avLst/>
          </a:prstGeom>
        </p:spPr>
      </p:pic>
    </p:spTree>
    <p:extLst>
      <p:ext uri="{BB962C8B-B14F-4D97-AF65-F5344CB8AC3E}">
        <p14:creationId xmlns:p14="http://schemas.microsoft.com/office/powerpoint/2010/main" val="3730088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1014325" y="1775357"/>
            <a:ext cx="3976775" cy="1754326"/>
          </a:xfrm>
          <a:prstGeom prst="rect">
            <a:avLst/>
          </a:prstGeom>
          <a:noFill/>
        </p:spPr>
        <p:txBody>
          <a:bodyPr wrap="square" rtlCol="0">
            <a:spAutoFit/>
          </a:bodyPr>
          <a:lstStyle/>
          <a:p>
            <a:pPr marL="285750" indent="-285750">
              <a:buFontTx/>
              <a:buChar char="-"/>
            </a:pPr>
            <a:r>
              <a:rPr lang="en-US" dirty="0" err="1"/>
              <a:t>NYTimes</a:t>
            </a:r>
            <a:endParaRPr lang="en-US" dirty="0"/>
          </a:p>
          <a:p>
            <a:pPr marL="285750" indent="-285750">
              <a:buFontTx/>
              <a:buChar char="-"/>
            </a:pPr>
            <a:r>
              <a:rPr lang="en-US" dirty="0"/>
              <a:t>Economist</a:t>
            </a:r>
          </a:p>
          <a:p>
            <a:pPr marL="285750" indent="-285750">
              <a:buFontTx/>
              <a:buChar char="-"/>
            </a:pPr>
            <a:r>
              <a:rPr lang="en-US" dirty="0"/>
              <a:t>Wall Street Journal / Financial Times</a:t>
            </a:r>
          </a:p>
          <a:p>
            <a:pPr marL="285750" indent="-285750">
              <a:buFontTx/>
              <a:buChar char="-"/>
            </a:pPr>
            <a:r>
              <a:rPr lang="en-US" dirty="0"/>
              <a:t>Foreign Affairs </a:t>
            </a:r>
          </a:p>
          <a:p>
            <a:pPr marL="285750" indent="-285750">
              <a:buFontTx/>
              <a:buChar char="-"/>
            </a:pPr>
            <a:r>
              <a:rPr lang="en-US" dirty="0"/>
              <a:t>Harvard Business Review</a:t>
            </a:r>
          </a:p>
          <a:p>
            <a:endParaRPr lang="en-US" dirty="0"/>
          </a:p>
        </p:txBody>
      </p:sp>
      <p:pic>
        <p:nvPicPr>
          <p:cNvPr id="16" name="Picture 15" descr="jh8x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881" y="6398745"/>
            <a:ext cx="3039108" cy="459254"/>
          </a:xfrm>
          <a:prstGeom prst="rect">
            <a:avLst/>
          </a:prstGeom>
        </p:spPr>
      </p:pic>
      <p:sp>
        <p:nvSpPr>
          <p:cNvPr id="17" name="Rectangle 16"/>
          <p:cNvSpPr/>
          <p:nvPr/>
        </p:nvSpPr>
        <p:spPr>
          <a:xfrm>
            <a:off x="3020775" y="508961"/>
            <a:ext cx="3427652" cy="495214"/>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Interesting Readings &amp; Places to Learn</a:t>
            </a:r>
          </a:p>
        </p:txBody>
      </p:sp>
      <p:sp>
        <p:nvSpPr>
          <p:cNvPr id="12" name="TextBox 11"/>
          <p:cNvSpPr txBox="1"/>
          <p:nvPr/>
        </p:nvSpPr>
        <p:spPr>
          <a:xfrm>
            <a:off x="5460759" y="1775357"/>
            <a:ext cx="3306831" cy="1754326"/>
          </a:xfrm>
          <a:prstGeom prst="rect">
            <a:avLst/>
          </a:prstGeom>
          <a:noFill/>
        </p:spPr>
        <p:txBody>
          <a:bodyPr wrap="square" rtlCol="0">
            <a:spAutoFit/>
          </a:bodyPr>
          <a:lstStyle/>
          <a:p>
            <a:pPr marL="285750" indent="-285750">
              <a:buFontTx/>
              <a:buChar char="-"/>
            </a:pPr>
            <a:r>
              <a:rPr lang="en-US" dirty="0" err="1"/>
              <a:t>Coursera</a:t>
            </a:r>
            <a:endParaRPr lang="en-US" dirty="0"/>
          </a:p>
          <a:p>
            <a:pPr marL="285750" indent="-285750">
              <a:buFontTx/>
              <a:buChar char="-"/>
            </a:pPr>
            <a:r>
              <a:rPr lang="en-US" dirty="0"/>
              <a:t>Khan Academy</a:t>
            </a:r>
          </a:p>
          <a:p>
            <a:pPr marL="285750" indent="-285750">
              <a:buFontTx/>
              <a:buChar char="-"/>
            </a:pPr>
            <a:r>
              <a:rPr lang="en-US" dirty="0"/>
              <a:t>MIT </a:t>
            </a:r>
            <a:r>
              <a:rPr lang="en-US" dirty="0" err="1"/>
              <a:t>Opencourseware</a:t>
            </a:r>
            <a:endParaRPr lang="en-US" dirty="0"/>
          </a:p>
          <a:p>
            <a:pPr marL="285750" indent="-285750">
              <a:buFontTx/>
              <a:buChar char="-"/>
            </a:pPr>
            <a:r>
              <a:rPr lang="en-US" dirty="0"/>
              <a:t>World Economic Forum</a:t>
            </a:r>
          </a:p>
          <a:p>
            <a:pPr marL="285750" indent="-285750">
              <a:buFontTx/>
              <a:buChar char="-"/>
            </a:pPr>
            <a:r>
              <a:rPr lang="en-US" dirty="0"/>
              <a:t>Clinton Global Initiative</a:t>
            </a:r>
          </a:p>
          <a:p>
            <a:pPr marL="285750" indent="-285750">
              <a:buFontTx/>
              <a:buChar char="-"/>
            </a:pPr>
            <a:r>
              <a:rPr lang="en-US" dirty="0"/>
              <a:t>Munich Security Conference</a:t>
            </a:r>
          </a:p>
        </p:txBody>
      </p:sp>
      <p:sp>
        <p:nvSpPr>
          <p:cNvPr id="14" name="TextBox 13"/>
          <p:cNvSpPr txBox="1"/>
          <p:nvPr/>
        </p:nvSpPr>
        <p:spPr>
          <a:xfrm>
            <a:off x="632503" y="1356745"/>
            <a:ext cx="3306831" cy="369332"/>
          </a:xfrm>
          <a:prstGeom prst="rect">
            <a:avLst/>
          </a:prstGeom>
          <a:noFill/>
        </p:spPr>
        <p:txBody>
          <a:bodyPr wrap="square" rtlCol="0">
            <a:spAutoFit/>
          </a:bodyPr>
          <a:lstStyle/>
          <a:p>
            <a:pPr algn="ctr"/>
            <a:r>
              <a:rPr lang="en-US" b="1" u="sng" dirty="0"/>
              <a:t>Readings</a:t>
            </a:r>
          </a:p>
        </p:txBody>
      </p:sp>
      <p:sp>
        <p:nvSpPr>
          <p:cNvPr id="15" name="TextBox 14"/>
          <p:cNvSpPr txBox="1"/>
          <p:nvPr/>
        </p:nvSpPr>
        <p:spPr>
          <a:xfrm>
            <a:off x="5460759" y="1356745"/>
            <a:ext cx="3306831" cy="369332"/>
          </a:xfrm>
          <a:prstGeom prst="rect">
            <a:avLst/>
          </a:prstGeom>
          <a:noFill/>
        </p:spPr>
        <p:txBody>
          <a:bodyPr wrap="square" rtlCol="0">
            <a:spAutoFit/>
          </a:bodyPr>
          <a:lstStyle/>
          <a:p>
            <a:pPr algn="ctr"/>
            <a:r>
              <a:rPr lang="en-US" b="1" u="sng" dirty="0"/>
              <a:t>Online Resources</a:t>
            </a:r>
          </a:p>
        </p:txBody>
      </p:sp>
      <p:sp>
        <p:nvSpPr>
          <p:cNvPr id="18" name="TextBox 17"/>
          <p:cNvSpPr txBox="1"/>
          <p:nvPr/>
        </p:nvSpPr>
        <p:spPr>
          <a:xfrm>
            <a:off x="3337684" y="4300865"/>
            <a:ext cx="3306831" cy="1754326"/>
          </a:xfrm>
          <a:prstGeom prst="rect">
            <a:avLst/>
          </a:prstGeom>
          <a:noFill/>
        </p:spPr>
        <p:txBody>
          <a:bodyPr wrap="square" rtlCol="0">
            <a:spAutoFit/>
          </a:bodyPr>
          <a:lstStyle/>
          <a:p>
            <a:pPr marL="285750" indent="-285750">
              <a:buFontTx/>
              <a:buChar char="-"/>
            </a:pPr>
            <a:r>
              <a:rPr lang="en-US" dirty="0"/>
              <a:t>Sports – PSAL League</a:t>
            </a:r>
          </a:p>
          <a:p>
            <a:pPr marL="285750" indent="-285750">
              <a:buFontTx/>
              <a:buChar char="-"/>
            </a:pPr>
            <a:r>
              <a:rPr lang="en-US" dirty="0"/>
              <a:t>Asphalt Green Club</a:t>
            </a:r>
          </a:p>
          <a:p>
            <a:pPr marL="285750" indent="-285750">
              <a:buFontTx/>
              <a:buChar char="-"/>
            </a:pPr>
            <a:r>
              <a:rPr lang="en-US" dirty="0"/>
              <a:t>Global Kids</a:t>
            </a:r>
          </a:p>
          <a:p>
            <a:pPr marL="285750" indent="-285750">
              <a:buFontTx/>
              <a:buChar char="-"/>
            </a:pPr>
            <a:r>
              <a:rPr lang="en-US" dirty="0"/>
              <a:t>Model UN</a:t>
            </a:r>
          </a:p>
          <a:p>
            <a:pPr marL="285750" indent="-285750">
              <a:buFontTx/>
              <a:buChar char="-"/>
            </a:pPr>
            <a:r>
              <a:rPr lang="en-US" dirty="0"/>
              <a:t>Mind Matters</a:t>
            </a:r>
          </a:p>
          <a:p>
            <a:pPr marL="285750" indent="-285750">
              <a:buFontTx/>
              <a:buChar char="-"/>
            </a:pPr>
            <a:r>
              <a:rPr lang="en-US" dirty="0"/>
              <a:t>Form your own Activity!</a:t>
            </a:r>
          </a:p>
        </p:txBody>
      </p:sp>
      <p:sp>
        <p:nvSpPr>
          <p:cNvPr id="19" name="TextBox 18"/>
          <p:cNvSpPr txBox="1"/>
          <p:nvPr/>
        </p:nvSpPr>
        <p:spPr>
          <a:xfrm>
            <a:off x="2879484" y="3933585"/>
            <a:ext cx="3306831" cy="369332"/>
          </a:xfrm>
          <a:prstGeom prst="rect">
            <a:avLst/>
          </a:prstGeom>
          <a:noFill/>
        </p:spPr>
        <p:txBody>
          <a:bodyPr wrap="square" rtlCol="0">
            <a:spAutoFit/>
          </a:bodyPr>
          <a:lstStyle/>
          <a:p>
            <a:pPr algn="ctr"/>
            <a:r>
              <a:rPr lang="en-US" b="1" u="sng" dirty="0"/>
              <a:t>Activities</a:t>
            </a:r>
          </a:p>
        </p:txBody>
      </p:sp>
    </p:spTree>
    <p:extLst>
      <p:ext uri="{BB962C8B-B14F-4D97-AF65-F5344CB8AC3E}">
        <p14:creationId xmlns:p14="http://schemas.microsoft.com/office/powerpoint/2010/main" val="640188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sear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607" y="6"/>
            <a:ext cx="1927867" cy="1117600"/>
          </a:xfrm>
          <a:prstGeom prst="rect">
            <a:avLst/>
          </a:prstGeom>
        </p:spPr>
      </p:pic>
      <p:pic>
        <p:nvPicPr>
          <p:cNvPr id="9" name="Picture 8"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188" y="6"/>
            <a:ext cx="1960419" cy="1117602"/>
          </a:xfrm>
          <a:prstGeom prst="rect">
            <a:avLst/>
          </a:prstGeom>
        </p:spPr>
      </p:pic>
      <p:pic>
        <p:nvPicPr>
          <p:cNvPr id="10" name="Picture 9"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1474" y="2"/>
            <a:ext cx="1948093" cy="1117604"/>
          </a:xfrm>
          <a:prstGeom prst="rect">
            <a:avLst/>
          </a:prstGeom>
        </p:spPr>
      </p:pic>
      <p:pic>
        <p:nvPicPr>
          <p:cNvPr id="11" name="Picture 10"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9567" y="2"/>
            <a:ext cx="2054434" cy="1117601"/>
          </a:xfrm>
          <a:prstGeom prst="rect">
            <a:avLst/>
          </a:prstGeom>
        </p:spPr>
      </p:pic>
      <p:pic>
        <p:nvPicPr>
          <p:cNvPr id="2" name="Picture 1" descr="jh8x1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3881" y="6398744"/>
            <a:ext cx="3039108" cy="459255"/>
          </a:xfrm>
          <a:prstGeom prst="rect">
            <a:avLst/>
          </a:prstGeom>
        </p:spPr>
      </p:pic>
      <p:sp>
        <p:nvSpPr>
          <p:cNvPr id="12" name="TextBox 11"/>
          <p:cNvSpPr txBox="1"/>
          <p:nvPr/>
        </p:nvSpPr>
        <p:spPr>
          <a:xfrm>
            <a:off x="345234" y="1636434"/>
            <a:ext cx="8798767" cy="630942"/>
          </a:xfrm>
          <a:prstGeom prst="rect">
            <a:avLst/>
          </a:prstGeom>
          <a:noFill/>
        </p:spPr>
        <p:txBody>
          <a:bodyPr wrap="square" rtlCol="0">
            <a:spAutoFit/>
          </a:bodyPr>
          <a:lstStyle/>
          <a:p>
            <a:pPr algn="ctr"/>
            <a:r>
              <a:rPr lang="en-US" sz="3500" dirty="0">
                <a:latin typeface="Book Antiqua"/>
                <a:cs typeface="Book Antiqua"/>
              </a:rPr>
              <a:t>Leadership – Through the Ages</a:t>
            </a:r>
          </a:p>
        </p:txBody>
      </p:sp>
      <p:pic>
        <p:nvPicPr>
          <p:cNvPr id="13" name="Picture 12" descr="imag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758" y="2882327"/>
            <a:ext cx="2248420" cy="2104016"/>
          </a:xfrm>
          <a:prstGeom prst="rect">
            <a:avLst/>
          </a:prstGeom>
        </p:spPr>
      </p:pic>
      <p:pic>
        <p:nvPicPr>
          <p:cNvPr id="14" name="Picture 13" descr="imag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9567" y="2882327"/>
            <a:ext cx="1889444" cy="2104016"/>
          </a:xfrm>
          <a:prstGeom prst="rect">
            <a:avLst/>
          </a:prstGeom>
        </p:spPr>
      </p:pic>
    </p:spTree>
    <p:extLst>
      <p:ext uri="{BB962C8B-B14F-4D97-AF65-F5344CB8AC3E}">
        <p14:creationId xmlns:p14="http://schemas.microsoft.com/office/powerpoint/2010/main" val="2883347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15900"/>
            <a:ext cx="770335" cy="6642100"/>
          </a:xfrm>
          <a:prstGeom prst="rect">
            <a:avLst/>
          </a:prstGeom>
          <a:solidFill>
            <a:srgbClr val="660066"/>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s-ES_tradnl" altLang="en-US" sz="1800">
              <a:solidFill>
                <a:srgbClr val="FFFFFF"/>
              </a:solidFill>
              <a:latin typeface="Calibri" panose="020F0502020204030204" pitchFamily="34" charset="0"/>
            </a:endParaRPr>
          </a:p>
        </p:txBody>
      </p:sp>
      <p:sp>
        <p:nvSpPr>
          <p:cNvPr id="6" name="Rectangle 6"/>
          <p:cNvSpPr>
            <a:spLocks noChangeArrowheads="1"/>
          </p:cNvSpPr>
          <p:nvPr/>
        </p:nvSpPr>
        <p:spPr bwMode="auto">
          <a:xfrm>
            <a:off x="0" y="0"/>
            <a:ext cx="770335" cy="215900"/>
          </a:xfrm>
          <a:prstGeom prst="rect">
            <a:avLst/>
          </a:prstGeom>
          <a:solidFill>
            <a:srgbClr val="1E1C11"/>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s-ES_tradnl" altLang="en-US" sz="1800">
              <a:solidFill>
                <a:schemeClr val="bg1"/>
              </a:solidFill>
              <a:latin typeface="Calibri" panose="020F0502020204030204" pitchFamily="34" charset="0"/>
            </a:endParaRPr>
          </a:p>
        </p:txBody>
      </p:sp>
      <p:sp>
        <p:nvSpPr>
          <p:cNvPr id="7" name="Rectangle 8"/>
          <p:cNvSpPr>
            <a:spLocks noChangeArrowheads="1"/>
          </p:cNvSpPr>
          <p:nvPr/>
        </p:nvSpPr>
        <p:spPr bwMode="auto">
          <a:xfrm flipH="1">
            <a:off x="770335" y="0"/>
            <a:ext cx="8373665" cy="215900"/>
          </a:xfrm>
          <a:prstGeom prst="rect">
            <a:avLst/>
          </a:prstGeom>
          <a:solidFill>
            <a:srgbClr val="660066"/>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s-ES_tradnl" altLang="en-US" sz="1800">
              <a:solidFill>
                <a:srgbClr val="FFFFFF"/>
              </a:solidFill>
              <a:latin typeface="Calibri" panose="020F0502020204030204" pitchFamily="34" charset="0"/>
            </a:endParaRPr>
          </a:p>
        </p:txBody>
      </p:sp>
      <p:sp>
        <p:nvSpPr>
          <p:cNvPr id="8" name="Rectangle 7"/>
          <p:cNvSpPr>
            <a:spLocks noChangeArrowheads="1"/>
          </p:cNvSpPr>
          <p:nvPr/>
        </p:nvSpPr>
        <p:spPr bwMode="auto">
          <a:xfrm>
            <a:off x="770335" y="6578600"/>
            <a:ext cx="8373665" cy="279400"/>
          </a:xfrm>
          <a:prstGeom prst="rect">
            <a:avLst/>
          </a:prstGeom>
          <a:solidFill>
            <a:srgbClr val="1E1C11"/>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fontAlgn="auto">
              <a:spcBef>
                <a:spcPts val="0"/>
              </a:spcBef>
              <a:spcAft>
                <a:spcPts val="0"/>
              </a:spcAft>
              <a:defRPr/>
            </a:pPr>
            <a:endParaRPr lang="en-US" dirty="0">
              <a:solidFill>
                <a:schemeClr val="bg1"/>
              </a:solidFill>
              <a:latin typeface="+mn-lt"/>
              <a:ea typeface="+mn-ea"/>
            </a:endParaRPr>
          </a:p>
        </p:txBody>
      </p:sp>
      <p:graphicFrame>
        <p:nvGraphicFramePr>
          <p:cNvPr id="9" name="Diagram 8"/>
          <p:cNvGraphicFramePr/>
          <p:nvPr>
            <p:extLst>
              <p:ext uri="{D42A27DB-BD31-4B8C-83A1-F6EECF244321}">
                <p14:modId xmlns:p14="http://schemas.microsoft.com/office/powerpoint/2010/main" val="4174286969"/>
              </p:ext>
            </p:extLst>
          </p:nvPr>
        </p:nvGraphicFramePr>
        <p:xfrm>
          <a:off x="1812341" y="1099142"/>
          <a:ext cx="5554976" cy="4679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a:spLocks noChangeArrowheads="1"/>
          </p:cNvSpPr>
          <p:nvPr/>
        </p:nvSpPr>
        <p:spPr bwMode="auto">
          <a:xfrm>
            <a:off x="1481345" y="492680"/>
            <a:ext cx="6951644" cy="477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500" dirty="0">
                <a:solidFill>
                  <a:schemeClr val="bg1"/>
                </a:solidFill>
              </a:rPr>
              <a:t>Leadership Pyramid Metric</a:t>
            </a:r>
          </a:p>
        </p:txBody>
      </p:sp>
    </p:spTree>
    <p:extLst>
      <p:ext uri="{BB962C8B-B14F-4D97-AF65-F5344CB8AC3E}">
        <p14:creationId xmlns:p14="http://schemas.microsoft.com/office/powerpoint/2010/main" val="2073028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jh8x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881" y="6398745"/>
            <a:ext cx="3039108" cy="459254"/>
          </a:xfrm>
          <a:prstGeom prst="rect">
            <a:avLst/>
          </a:prstGeom>
        </p:spPr>
      </p:pic>
      <p:pic>
        <p:nvPicPr>
          <p:cNvPr id="2" name="Picture 1"/>
          <p:cNvPicPr>
            <a:picLocks noChangeAspect="1"/>
          </p:cNvPicPr>
          <p:nvPr/>
        </p:nvPicPr>
        <p:blipFill>
          <a:blip r:embed="rId3"/>
          <a:stretch>
            <a:fillRect/>
          </a:stretch>
        </p:blipFill>
        <p:spPr>
          <a:xfrm>
            <a:off x="6929610" y="-1"/>
            <a:ext cx="2214390" cy="1994053"/>
          </a:xfrm>
          <a:prstGeom prst="rect">
            <a:avLst/>
          </a:prstGeom>
        </p:spPr>
      </p:pic>
      <p:sp>
        <p:nvSpPr>
          <p:cNvPr id="13" name="TextBox 12"/>
          <p:cNvSpPr txBox="1">
            <a:spLocks noChangeArrowheads="1"/>
          </p:cNvSpPr>
          <p:nvPr/>
        </p:nvSpPr>
        <p:spPr bwMode="auto">
          <a:xfrm>
            <a:off x="6301648" y="2160224"/>
            <a:ext cx="2751865"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dirty="0"/>
              <a:t>Ramesses II</a:t>
            </a:r>
            <a:br>
              <a:rPr lang="en-US" altLang="en-US" sz="1800" dirty="0"/>
            </a:br>
            <a:r>
              <a:rPr lang="en-US" altLang="en-US" sz="1800" dirty="0"/>
              <a:t>Life: 1303 BC – 1213 BC</a:t>
            </a:r>
            <a:br>
              <a:rPr lang="en-US" altLang="en-US" sz="1800" dirty="0"/>
            </a:br>
            <a:br>
              <a:rPr lang="en-US" altLang="en-US" sz="1800" dirty="0"/>
            </a:br>
            <a:r>
              <a:rPr lang="en-US" altLang="en-US" sz="1800" dirty="0"/>
              <a:t>Leadership Influencer: </a:t>
            </a:r>
            <a:br>
              <a:rPr lang="en-US" altLang="en-US" sz="1800" dirty="0"/>
            </a:br>
            <a:r>
              <a:rPr lang="en-US" altLang="en-US" sz="1800" dirty="0"/>
              <a:t>1279 -1213 BC</a:t>
            </a:r>
          </a:p>
        </p:txBody>
      </p:sp>
      <p:pic>
        <p:nvPicPr>
          <p:cNvPr id="14" name="Picture 13"/>
          <p:cNvPicPr>
            <a:picLocks noChangeAspect="1"/>
          </p:cNvPicPr>
          <p:nvPr/>
        </p:nvPicPr>
        <p:blipFill>
          <a:blip r:embed="rId4"/>
          <a:stretch>
            <a:fillRect/>
          </a:stretch>
        </p:blipFill>
        <p:spPr>
          <a:xfrm>
            <a:off x="6763858" y="4655666"/>
            <a:ext cx="2309885" cy="1743075"/>
          </a:xfrm>
          <a:prstGeom prst="rect">
            <a:avLst/>
          </a:prstGeom>
        </p:spPr>
      </p:pic>
      <p:pic>
        <p:nvPicPr>
          <p:cNvPr id="15" name="Picture 14"/>
          <p:cNvPicPr>
            <a:picLocks noChangeAspect="1"/>
          </p:cNvPicPr>
          <p:nvPr/>
        </p:nvPicPr>
        <p:blipFill>
          <a:blip r:embed="rId5"/>
          <a:stretch>
            <a:fillRect/>
          </a:stretch>
        </p:blipFill>
        <p:spPr>
          <a:xfrm>
            <a:off x="4554669" y="4655665"/>
            <a:ext cx="1992762" cy="1743075"/>
          </a:xfrm>
          <a:prstGeom prst="rect">
            <a:avLst/>
          </a:prstGeom>
        </p:spPr>
      </p:pic>
      <p:pic>
        <p:nvPicPr>
          <p:cNvPr id="17" name="Picture 16"/>
          <p:cNvPicPr>
            <a:picLocks noChangeAspect="1"/>
          </p:cNvPicPr>
          <p:nvPr/>
        </p:nvPicPr>
        <p:blipFill>
          <a:blip r:embed="rId6"/>
          <a:stretch>
            <a:fillRect/>
          </a:stretch>
        </p:blipFill>
        <p:spPr>
          <a:xfrm>
            <a:off x="2685415" y="4655663"/>
            <a:ext cx="1738261" cy="1743077"/>
          </a:xfrm>
          <a:prstGeom prst="rect">
            <a:avLst/>
          </a:prstGeom>
        </p:spPr>
      </p:pic>
      <p:pic>
        <p:nvPicPr>
          <p:cNvPr id="18" name="Picture 17"/>
          <p:cNvPicPr>
            <a:picLocks noChangeAspect="1"/>
          </p:cNvPicPr>
          <p:nvPr/>
        </p:nvPicPr>
        <p:blipFill>
          <a:blip r:embed="rId7"/>
          <a:stretch>
            <a:fillRect/>
          </a:stretch>
        </p:blipFill>
        <p:spPr>
          <a:xfrm>
            <a:off x="343275" y="4655661"/>
            <a:ext cx="2211147" cy="1743079"/>
          </a:xfrm>
          <a:prstGeom prst="rect">
            <a:avLst/>
          </a:prstGeom>
        </p:spPr>
      </p:pic>
      <p:sp>
        <p:nvSpPr>
          <p:cNvPr id="19" name="TextBox 27"/>
          <p:cNvSpPr txBox="1">
            <a:spLocks noChangeArrowheads="1"/>
          </p:cNvSpPr>
          <p:nvPr/>
        </p:nvSpPr>
        <p:spPr bwMode="auto">
          <a:xfrm>
            <a:off x="3192190" y="818524"/>
            <a:ext cx="271105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a:t>Questions to Ponder?</a:t>
            </a:r>
          </a:p>
        </p:txBody>
      </p:sp>
      <p:sp>
        <p:nvSpPr>
          <p:cNvPr id="20" name="TextBox 27"/>
          <p:cNvSpPr txBox="1">
            <a:spLocks noChangeArrowheads="1"/>
          </p:cNvSpPr>
          <p:nvPr/>
        </p:nvSpPr>
        <p:spPr bwMode="auto">
          <a:xfrm>
            <a:off x="16074" y="825976"/>
            <a:ext cx="271105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a:t>Accomplishments &amp; Milestones</a:t>
            </a:r>
          </a:p>
        </p:txBody>
      </p:sp>
      <p:sp>
        <p:nvSpPr>
          <p:cNvPr id="22" name="TextBox 21"/>
          <p:cNvSpPr txBox="1"/>
          <p:nvPr/>
        </p:nvSpPr>
        <p:spPr>
          <a:xfrm>
            <a:off x="357740" y="1534348"/>
            <a:ext cx="2980419" cy="2862322"/>
          </a:xfrm>
          <a:prstGeom prst="rect">
            <a:avLst/>
          </a:prstGeom>
          <a:noFill/>
        </p:spPr>
        <p:txBody>
          <a:bodyPr wrap="square" rtlCol="0">
            <a:spAutoFit/>
          </a:bodyPr>
          <a:lstStyle/>
          <a:p>
            <a:pPr marL="342900" indent="-342900">
              <a:buAutoNum type="arabicPeriod"/>
            </a:pPr>
            <a:r>
              <a:rPr lang="en-US" sz="1200" dirty="0"/>
              <a:t>Solidified the Unity of the Egyptian Empire</a:t>
            </a:r>
          </a:p>
          <a:p>
            <a:pPr marL="342900" indent="-342900">
              <a:buAutoNum type="arabicPeriod"/>
            </a:pPr>
            <a:endParaRPr lang="en-US" sz="1200" dirty="0"/>
          </a:p>
          <a:p>
            <a:pPr marL="342900" indent="-342900">
              <a:buAutoNum type="arabicPeriod"/>
            </a:pPr>
            <a:r>
              <a:rPr lang="en-US" sz="1200" dirty="0"/>
              <a:t>Strengthened the capabilities of his armed forces while pursuing strong public investment into the economy through massive building projects</a:t>
            </a:r>
          </a:p>
          <a:p>
            <a:pPr marL="342900" indent="-342900">
              <a:buAutoNum type="arabicPeriod"/>
            </a:pPr>
            <a:endParaRPr lang="en-US" sz="1200" dirty="0"/>
          </a:p>
          <a:p>
            <a:pPr marL="342900" indent="-342900">
              <a:buAutoNum type="arabicPeriod"/>
            </a:pPr>
            <a:r>
              <a:rPr lang="en-US" sz="1200" dirty="0"/>
              <a:t>Took full advantage of the Battle of Kadesh (Stalemate) – portraying it as a victory within his own borders &amp; negotiating with the Hittite Empire the world’s first international Peace Treaty </a:t>
            </a:r>
          </a:p>
          <a:p>
            <a:pPr marL="342900" indent="-342900">
              <a:buAutoNum type="arabicPeriod"/>
            </a:pPr>
            <a:endParaRPr lang="en-US" sz="1200" dirty="0"/>
          </a:p>
          <a:p>
            <a:pPr marL="342900" indent="-342900">
              <a:buAutoNum type="arabicPeriod"/>
            </a:pPr>
            <a:endParaRPr lang="en-US" sz="1200" dirty="0"/>
          </a:p>
        </p:txBody>
      </p:sp>
      <p:sp>
        <p:nvSpPr>
          <p:cNvPr id="23" name="TextBox 22"/>
          <p:cNvSpPr txBox="1"/>
          <p:nvPr/>
        </p:nvSpPr>
        <p:spPr>
          <a:xfrm>
            <a:off x="3338159" y="1164530"/>
            <a:ext cx="2980419" cy="2308324"/>
          </a:xfrm>
          <a:prstGeom prst="rect">
            <a:avLst/>
          </a:prstGeom>
          <a:noFill/>
        </p:spPr>
        <p:txBody>
          <a:bodyPr wrap="square" rtlCol="0">
            <a:spAutoFit/>
          </a:bodyPr>
          <a:lstStyle/>
          <a:p>
            <a:pPr marL="342900" indent="-342900">
              <a:buAutoNum type="arabicPeriod"/>
            </a:pPr>
            <a:r>
              <a:rPr lang="en-US" sz="1200" dirty="0"/>
              <a:t>Why did Egypt view the Hittite Empire as an immediate and urgent security threat?</a:t>
            </a:r>
          </a:p>
          <a:p>
            <a:pPr marL="342900" indent="-342900">
              <a:buAutoNum type="arabicPeriod"/>
            </a:pPr>
            <a:endParaRPr lang="en-US" sz="1200" dirty="0"/>
          </a:p>
          <a:p>
            <a:pPr marL="342900" indent="-342900">
              <a:buFontTx/>
              <a:buAutoNum type="arabicPeriod"/>
            </a:pPr>
            <a:r>
              <a:rPr lang="en-US" sz="1200" dirty="0"/>
              <a:t>Was the negotiation of peace with the Hittites reasonable or could further conquest have been pursued?</a:t>
            </a:r>
          </a:p>
          <a:p>
            <a:pPr marL="342900" indent="-342900">
              <a:buAutoNum type="arabicPeriod"/>
            </a:pPr>
            <a:endParaRPr lang="en-US" sz="1200" dirty="0"/>
          </a:p>
          <a:p>
            <a:pPr marL="342900" indent="-342900">
              <a:buAutoNum type="arabicPeriod"/>
            </a:pPr>
            <a:r>
              <a:rPr lang="en-US" sz="1200" dirty="0"/>
              <a:t>Where there any cons to peace? “A bad peace is worse than war” – Tacitus Roman Senator</a:t>
            </a:r>
          </a:p>
          <a:p>
            <a:pPr marL="342900" indent="-342900">
              <a:buAutoNum type="arabicPeriod"/>
            </a:pPr>
            <a:endParaRPr lang="en-US" sz="1200" dirty="0"/>
          </a:p>
        </p:txBody>
      </p:sp>
    </p:spTree>
    <p:extLst>
      <p:ext uri="{BB962C8B-B14F-4D97-AF65-F5344CB8AC3E}">
        <p14:creationId xmlns:p14="http://schemas.microsoft.com/office/powerpoint/2010/main" val="2700805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jh8x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881" y="6398745"/>
            <a:ext cx="3039108" cy="459254"/>
          </a:xfrm>
          <a:prstGeom prst="rect">
            <a:avLst/>
          </a:prstGeom>
        </p:spPr>
      </p:pic>
      <p:pic>
        <p:nvPicPr>
          <p:cNvPr id="2" name="Picture 1"/>
          <p:cNvPicPr>
            <a:picLocks noChangeAspect="1"/>
          </p:cNvPicPr>
          <p:nvPr/>
        </p:nvPicPr>
        <p:blipFill>
          <a:blip r:embed="rId3"/>
          <a:stretch>
            <a:fillRect/>
          </a:stretch>
        </p:blipFill>
        <p:spPr>
          <a:xfrm>
            <a:off x="6951643" y="0"/>
            <a:ext cx="2192357" cy="2626010"/>
          </a:xfrm>
          <a:prstGeom prst="rect">
            <a:avLst/>
          </a:prstGeom>
        </p:spPr>
      </p:pic>
      <p:sp>
        <p:nvSpPr>
          <p:cNvPr id="8" name="TextBox 7"/>
          <p:cNvSpPr txBox="1">
            <a:spLocks noChangeArrowheads="1"/>
          </p:cNvSpPr>
          <p:nvPr/>
        </p:nvSpPr>
        <p:spPr bwMode="auto">
          <a:xfrm>
            <a:off x="6301124" y="2626010"/>
            <a:ext cx="2751865"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dirty="0"/>
              <a:t>Cyrus the Great</a:t>
            </a:r>
            <a:br>
              <a:rPr lang="en-US" altLang="en-US" sz="1800" dirty="0"/>
            </a:br>
            <a:r>
              <a:rPr lang="en-US" altLang="en-US" sz="1800" dirty="0"/>
              <a:t>Life: 576 BC – 530 BC</a:t>
            </a:r>
            <a:br>
              <a:rPr lang="en-US" altLang="en-US" sz="1800" dirty="0"/>
            </a:br>
            <a:br>
              <a:rPr lang="en-US" altLang="en-US" sz="1800" dirty="0"/>
            </a:br>
            <a:r>
              <a:rPr lang="en-US" altLang="en-US" sz="1800" dirty="0"/>
              <a:t>Leadership Influencer: </a:t>
            </a:r>
            <a:br>
              <a:rPr lang="en-US" altLang="en-US" sz="1800" dirty="0"/>
            </a:br>
            <a:r>
              <a:rPr lang="en-US" altLang="en-US" sz="1800" dirty="0"/>
              <a:t>559BC - 530BC</a:t>
            </a:r>
          </a:p>
        </p:txBody>
      </p:sp>
      <p:sp>
        <p:nvSpPr>
          <p:cNvPr id="9" name="TextBox 27"/>
          <p:cNvSpPr txBox="1">
            <a:spLocks noChangeArrowheads="1"/>
          </p:cNvSpPr>
          <p:nvPr/>
        </p:nvSpPr>
        <p:spPr bwMode="auto">
          <a:xfrm>
            <a:off x="3706724" y="825976"/>
            <a:ext cx="271105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a:t>Questions to Ponder?</a:t>
            </a:r>
          </a:p>
        </p:txBody>
      </p:sp>
      <p:sp>
        <p:nvSpPr>
          <p:cNvPr id="10" name="TextBox 27"/>
          <p:cNvSpPr txBox="1">
            <a:spLocks noChangeArrowheads="1"/>
          </p:cNvSpPr>
          <p:nvPr/>
        </p:nvSpPr>
        <p:spPr bwMode="auto">
          <a:xfrm>
            <a:off x="82172" y="825976"/>
            <a:ext cx="271105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a:t>Accomplishments &amp; Milestones</a:t>
            </a:r>
          </a:p>
        </p:txBody>
      </p:sp>
      <p:pic>
        <p:nvPicPr>
          <p:cNvPr id="3" name="Picture 2"/>
          <p:cNvPicPr>
            <a:picLocks noChangeAspect="1"/>
          </p:cNvPicPr>
          <p:nvPr/>
        </p:nvPicPr>
        <p:blipFill>
          <a:blip r:embed="rId4"/>
          <a:stretch>
            <a:fillRect/>
          </a:stretch>
        </p:blipFill>
        <p:spPr>
          <a:xfrm>
            <a:off x="2567711" y="4803354"/>
            <a:ext cx="2398012" cy="1595391"/>
          </a:xfrm>
          <a:prstGeom prst="rect">
            <a:avLst/>
          </a:prstGeom>
        </p:spPr>
      </p:pic>
      <p:pic>
        <p:nvPicPr>
          <p:cNvPr id="6" name="Picture 5"/>
          <p:cNvPicPr>
            <a:picLocks noChangeAspect="1"/>
          </p:cNvPicPr>
          <p:nvPr/>
        </p:nvPicPr>
        <p:blipFill>
          <a:blip r:embed="rId5"/>
          <a:stretch>
            <a:fillRect/>
          </a:stretch>
        </p:blipFill>
        <p:spPr>
          <a:xfrm>
            <a:off x="345234" y="4803354"/>
            <a:ext cx="2095500" cy="1595389"/>
          </a:xfrm>
          <a:prstGeom prst="rect">
            <a:avLst/>
          </a:prstGeom>
        </p:spPr>
      </p:pic>
      <p:pic>
        <p:nvPicPr>
          <p:cNvPr id="7" name="Picture 6"/>
          <p:cNvPicPr>
            <a:picLocks noChangeAspect="1"/>
          </p:cNvPicPr>
          <p:nvPr/>
        </p:nvPicPr>
        <p:blipFill>
          <a:blip r:embed="rId6"/>
          <a:stretch>
            <a:fillRect/>
          </a:stretch>
        </p:blipFill>
        <p:spPr>
          <a:xfrm>
            <a:off x="7034180" y="4801002"/>
            <a:ext cx="2095500" cy="1595391"/>
          </a:xfrm>
          <a:prstGeom prst="rect">
            <a:avLst/>
          </a:prstGeom>
        </p:spPr>
      </p:pic>
      <p:pic>
        <p:nvPicPr>
          <p:cNvPr id="12" name="Picture 11"/>
          <p:cNvPicPr>
            <a:picLocks noChangeAspect="1"/>
          </p:cNvPicPr>
          <p:nvPr/>
        </p:nvPicPr>
        <p:blipFill>
          <a:blip r:embed="rId7"/>
          <a:stretch>
            <a:fillRect/>
          </a:stretch>
        </p:blipFill>
        <p:spPr>
          <a:xfrm>
            <a:off x="5092700" y="4803353"/>
            <a:ext cx="1748775" cy="1595391"/>
          </a:xfrm>
          <a:prstGeom prst="rect">
            <a:avLst/>
          </a:prstGeom>
        </p:spPr>
      </p:pic>
      <p:sp>
        <p:nvSpPr>
          <p:cNvPr id="18" name="TextBox 17"/>
          <p:cNvSpPr txBox="1"/>
          <p:nvPr/>
        </p:nvSpPr>
        <p:spPr>
          <a:xfrm>
            <a:off x="342759" y="1501879"/>
            <a:ext cx="2980419" cy="2677656"/>
          </a:xfrm>
          <a:prstGeom prst="rect">
            <a:avLst/>
          </a:prstGeom>
          <a:noFill/>
        </p:spPr>
        <p:txBody>
          <a:bodyPr wrap="square" rtlCol="0">
            <a:spAutoFit/>
          </a:bodyPr>
          <a:lstStyle/>
          <a:p>
            <a:pPr marL="342900" indent="-342900">
              <a:buAutoNum type="arabicPeriod"/>
            </a:pPr>
            <a:r>
              <a:rPr lang="en-US" sz="1200" dirty="0"/>
              <a:t>Laid the foundation for the </a:t>
            </a:r>
            <a:r>
              <a:rPr lang="en-US" sz="1200" dirty="0" err="1"/>
              <a:t>Achaemenid</a:t>
            </a:r>
            <a:r>
              <a:rPr lang="en-US" sz="1200" dirty="0"/>
              <a:t> Empire through his conquests</a:t>
            </a:r>
          </a:p>
          <a:p>
            <a:pPr marL="342900" indent="-342900">
              <a:buAutoNum type="arabicPeriod"/>
            </a:pPr>
            <a:endParaRPr lang="en-US" sz="1200" dirty="0"/>
          </a:p>
          <a:p>
            <a:pPr marL="342900" indent="-342900">
              <a:buAutoNum type="arabicPeriod"/>
            </a:pPr>
            <a:r>
              <a:rPr lang="en-US" sz="1200" dirty="0"/>
              <a:t>Pursued a practice of religious tolerance ahead of his time – Cyrus Cylinder</a:t>
            </a:r>
          </a:p>
          <a:p>
            <a:pPr marL="342900" indent="-342900">
              <a:buAutoNum type="arabicPeriod"/>
            </a:pPr>
            <a:endParaRPr lang="en-US" sz="1200" dirty="0"/>
          </a:p>
          <a:p>
            <a:pPr marL="342900" indent="-342900">
              <a:buAutoNum type="arabicPeriod"/>
            </a:pPr>
            <a:r>
              <a:rPr lang="en-US" sz="1200" dirty="0"/>
              <a:t>Built his economy through public infrastructure spending around the heart of this empire while investing transportation infrastructure so that his conquered cities could have lower transportation costs for themselves </a:t>
            </a:r>
          </a:p>
        </p:txBody>
      </p:sp>
      <p:sp>
        <p:nvSpPr>
          <p:cNvPr id="21" name="TextBox 20"/>
          <p:cNvSpPr txBox="1"/>
          <p:nvPr/>
        </p:nvSpPr>
        <p:spPr>
          <a:xfrm>
            <a:off x="3475578" y="1234557"/>
            <a:ext cx="2980419" cy="1384995"/>
          </a:xfrm>
          <a:prstGeom prst="rect">
            <a:avLst/>
          </a:prstGeom>
          <a:noFill/>
        </p:spPr>
        <p:txBody>
          <a:bodyPr wrap="square" rtlCol="0">
            <a:spAutoFit/>
          </a:bodyPr>
          <a:lstStyle/>
          <a:p>
            <a:pPr marL="342900" indent="-342900">
              <a:buAutoNum type="arabicPeriod"/>
            </a:pPr>
            <a:r>
              <a:rPr lang="en-US" sz="1200" dirty="0"/>
              <a:t>Why did Cyrus the Great show such religious tolerance? And was it the best course of action for his conquests?</a:t>
            </a:r>
          </a:p>
          <a:p>
            <a:pPr marL="342900" indent="-342900">
              <a:buAutoNum type="arabicPeriod"/>
            </a:pPr>
            <a:endParaRPr lang="en-US" sz="1200" dirty="0"/>
          </a:p>
          <a:p>
            <a:pPr marL="342900" indent="-342900">
              <a:buAutoNum type="arabicPeriod"/>
            </a:pPr>
            <a:r>
              <a:rPr lang="en-US" sz="1200" dirty="0"/>
              <a:t>How did the perception of religious tolerance &amp; freedom endear him to his local conquered subjects</a:t>
            </a:r>
          </a:p>
        </p:txBody>
      </p:sp>
      <p:sp>
        <p:nvSpPr>
          <p:cNvPr id="22" name="TextBox 21"/>
          <p:cNvSpPr txBox="1"/>
          <p:nvPr/>
        </p:nvSpPr>
        <p:spPr>
          <a:xfrm>
            <a:off x="3475578" y="2953145"/>
            <a:ext cx="2980419" cy="1631216"/>
          </a:xfrm>
          <a:prstGeom prst="rect">
            <a:avLst/>
          </a:prstGeom>
          <a:noFill/>
        </p:spPr>
        <p:txBody>
          <a:bodyPr wrap="square" rtlCol="0">
            <a:spAutoFit/>
          </a:bodyPr>
          <a:lstStyle/>
          <a:p>
            <a:r>
              <a:rPr lang="en-US" sz="1000" dirty="0"/>
              <a:t>“And those who were subject to him, he treated with esteem and regard, as if they were his own children, while his subjects themselves respected Cyrus as their "Father" ... What other man but 'Cyrus', after having overturned an empire, ever died with the title of "The Father" from the people whom he had brought under his power? For it is plain fact that this is a name for one that bestows, rather than for one that takes away!”                     – Xenophon</a:t>
            </a:r>
            <a:br>
              <a:rPr lang="en-US" sz="1000" dirty="0"/>
            </a:br>
            <a:r>
              <a:rPr lang="en-US" sz="1000" dirty="0"/>
              <a:t>                                 Father of History &amp; Greek Historian</a:t>
            </a:r>
          </a:p>
        </p:txBody>
      </p:sp>
    </p:spTree>
    <p:extLst>
      <p:ext uri="{BB962C8B-B14F-4D97-AF65-F5344CB8AC3E}">
        <p14:creationId xmlns:p14="http://schemas.microsoft.com/office/powerpoint/2010/main" val="1928727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jh8x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881" y="6398745"/>
            <a:ext cx="3039108" cy="459254"/>
          </a:xfrm>
          <a:prstGeom prst="rect">
            <a:avLst/>
          </a:prstGeom>
        </p:spPr>
      </p:pic>
      <p:sp>
        <p:nvSpPr>
          <p:cNvPr id="17" name="TextBox 16"/>
          <p:cNvSpPr txBox="1">
            <a:spLocks noChangeArrowheads="1"/>
          </p:cNvSpPr>
          <p:nvPr/>
        </p:nvSpPr>
        <p:spPr bwMode="auto">
          <a:xfrm>
            <a:off x="6280977" y="2463604"/>
            <a:ext cx="2751865"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sz="1800" dirty="0"/>
              <a:t>Lucius Cincinnatus</a:t>
            </a:r>
            <a:br>
              <a:rPr lang="en-US" altLang="en-US" sz="1800" dirty="0"/>
            </a:br>
            <a:r>
              <a:rPr lang="en-US" altLang="en-US" sz="1800" dirty="0"/>
              <a:t>Life: 519 BC – 430 BC</a:t>
            </a:r>
            <a:br>
              <a:rPr lang="en-US" altLang="en-US" sz="1800" dirty="0"/>
            </a:br>
            <a:br>
              <a:rPr lang="en-US" altLang="en-US" sz="1800" dirty="0"/>
            </a:br>
            <a:r>
              <a:rPr lang="en-US" altLang="en-US" sz="1800" dirty="0"/>
              <a:t>Leadership Influencer: </a:t>
            </a:r>
            <a:br>
              <a:rPr lang="en-US" altLang="en-US" sz="1800" dirty="0"/>
            </a:br>
            <a:r>
              <a:rPr lang="en-US" altLang="en-US" sz="1800" dirty="0"/>
              <a:t>458BC - 439BC</a:t>
            </a:r>
          </a:p>
        </p:txBody>
      </p:sp>
      <p:pic>
        <p:nvPicPr>
          <p:cNvPr id="2" name="Picture 1"/>
          <p:cNvPicPr>
            <a:picLocks noChangeAspect="1"/>
          </p:cNvPicPr>
          <p:nvPr/>
        </p:nvPicPr>
        <p:blipFill>
          <a:blip r:embed="rId3"/>
          <a:stretch>
            <a:fillRect/>
          </a:stretch>
        </p:blipFill>
        <p:spPr>
          <a:xfrm>
            <a:off x="7061813" y="0"/>
            <a:ext cx="2082188" cy="2504501"/>
          </a:xfrm>
          <a:prstGeom prst="rect">
            <a:avLst/>
          </a:prstGeom>
        </p:spPr>
      </p:pic>
      <p:pic>
        <p:nvPicPr>
          <p:cNvPr id="3" name="Picture 2"/>
          <p:cNvPicPr>
            <a:picLocks noChangeAspect="1"/>
          </p:cNvPicPr>
          <p:nvPr/>
        </p:nvPicPr>
        <p:blipFill>
          <a:blip r:embed="rId4"/>
          <a:stretch>
            <a:fillRect/>
          </a:stretch>
        </p:blipFill>
        <p:spPr>
          <a:xfrm>
            <a:off x="4958029" y="4586338"/>
            <a:ext cx="2486025" cy="1838325"/>
          </a:xfrm>
          <a:prstGeom prst="rect">
            <a:avLst/>
          </a:prstGeom>
        </p:spPr>
      </p:pic>
      <p:sp>
        <p:nvSpPr>
          <p:cNvPr id="18" name="TextBox 27"/>
          <p:cNvSpPr txBox="1">
            <a:spLocks noChangeArrowheads="1"/>
          </p:cNvSpPr>
          <p:nvPr/>
        </p:nvSpPr>
        <p:spPr bwMode="auto">
          <a:xfrm>
            <a:off x="3706724" y="825976"/>
            <a:ext cx="271105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a:t>Questions to Ponder?</a:t>
            </a:r>
          </a:p>
        </p:txBody>
      </p:sp>
      <p:sp>
        <p:nvSpPr>
          <p:cNvPr id="19" name="TextBox 27"/>
          <p:cNvSpPr txBox="1">
            <a:spLocks noChangeArrowheads="1"/>
          </p:cNvSpPr>
          <p:nvPr/>
        </p:nvSpPr>
        <p:spPr bwMode="auto">
          <a:xfrm>
            <a:off x="82172" y="825976"/>
            <a:ext cx="271105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a:t>Accomplishments &amp; Milestones</a:t>
            </a:r>
          </a:p>
        </p:txBody>
      </p:sp>
      <p:pic>
        <p:nvPicPr>
          <p:cNvPr id="7" name="Picture 6"/>
          <p:cNvPicPr>
            <a:picLocks noChangeAspect="1"/>
          </p:cNvPicPr>
          <p:nvPr/>
        </p:nvPicPr>
        <p:blipFill>
          <a:blip r:embed="rId5"/>
          <a:stretch>
            <a:fillRect/>
          </a:stretch>
        </p:blipFill>
        <p:spPr>
          <a:xfrm>
            <a:off x="321382" y="4560420"/>
            <a:ext cx="1905000" cy="1838325"/>
          </a:xfrm>
          <a:prstGeom prst="rect">
            <a:avLst/>
          </a:prstGeom>
        </p:spPr>
      </p:pic>
      <p:pic>
        <p:nvPicPr>
          <p:cNvPr id="8" name="Picture 7"/>
          <p:cNvPicPr>
            <a:picLocks noChangeAspect="1"/>
          </p:cNvPicPr>
          <p:nvPr/>
        </p:nvPicPr>
        <p:blipFill>
          <a:blip r:embed="rId6"/>
          <a:stretch>
            <a:fillRect/>
          </a:stretch>
        </p:blipFill>
        <p:spPr>
          <a:xfrm>
            <a:off x="2330247" y="4586338"/>
            <a:ext cx="2523917" cy="1838322"/>
          </a:xfrm>
          <a:prstGeom prst="rect">
            <a:avLst/>
          </a:prstGeom>
        </p:spPr>
      </p:pic>
      <p:sp>
        <p:nvSpPr>
          <p:cNvPr id="21" name="TextBox 20"/>
          <p:cNvSpPr txBox="1"/>
          <p:nvPr/>
        </p:nvSpPr>
        <p:spPr>
          <a:xfrm>
            <a:off x="357740" y="1534348"/>
            <a:ext cx="2980419" cy="2123658"/>
          </a:xfrm>
          <a:prstGeom prst="rect">
            <a:avLst/>
          </a:prstGeom>
          <a:noFill/>
        </p:spPr>
        <p:txBody>
          <a:bodyPr wrap="square" rtlCol="0">
            <a:spAutoFit/>
          </a:bodyPr>
          <a:lstStyle/>
          <a:p>
            <a:pPr marL="342900" indent="-342900">
              <a:buAutoNum type="arabicPeriod"/>
            </a:pPr>
            <a:r>
              <a:rPr lang="en-US" sz="1200" dirty="0"/>
              <a:t>Served as Roman Dictator twice retiring to civilian life afterwards in both occasions</a:t>
            </a:r>
          </a:p>
          <a:p>
            <a:pPr marL="342900" indent="-342900">
              <a:buAutoNum type="arabicPeriod"/>
            </a:pPr>
            <a:endParaRPr lang="en-US" sz="1200" dirty="0"/>
          </a:p>
          <a:p>
            <a:pPr marL="342900" indent="-342900">
              <a:buAutoNum type="arabicPeriod"/>
            </a:pPr>
            <a:r>
              <a:rPr lang="en-US" sz="1200" dirty="0"/>
              <a:t>Expanded the Roman Republic’s area of influence in the Italian Peninsula </a:t>
            </a:r>
          </a:p>
          <a:p>
            <a:pPr marL="342900" indent="-342900">
              <a:buAutoNum type="arabicPeriod"/>
            </a:pPr>
            <a:endParaRPr lang="en-US" sz="1200" dirty="0"/>
          </a:p>
          <a:p>
            <a:pPr marL="342900" indent="-342900">
              <a:buAutoNum type="arabicPeriod"/>
            </a:pPr>
            <a:r>
              <a:rPr lang="en-US" sz="1200" dirty="0"/>
              <a:t>Strengthened the fighting capabilities of the Roman Army through structural &amp; organizational reforms </a:t>
            </a:r>
          </a:p>
          <a:p>
            <a:pPr marL="342900" indent="-342900">
              <a:buAutoNum type="arabicPeriod"/>
            </a:pPr>
            <a:endParaRPr lang="en-US" sz="1200" dirty="0"/>
          </a:p>
        </p:txBody>
      </p:sp>
      <p:sp>
        <p:nvSpPr>
          <p:cNvPr id="22" name="TextBox 21"/>
          <p:cNvSpPr txBox="1"/>
          <p:nvPr/>
        </p:nvSpPr>
        <p:spPr>
          <a:xfrm>
            <a:off x="3643436" y="1175393"/>
            <a:ext cx="2980419" cy="1569660"/>
          </a:xfrm>
          <a:prstGeom prst="rect">
            <a:avLst/>
          </a:prstGeom>
          <a:noFill/>
        </p:spPr>
        <p:txBody>
          <a:bodyPr wrap="square" rtlCol="0">
            <a:spAutoFit/>
          </a:bodyPr>
          <a:lstStyle/>
          <a:p>
            <a:pPr marL="342900" indent="-342900">
              <a:buAutoNum type="arabicPeriod"/>
            </a:pPr>
            <a:r>
              <a:rPr lang="en-US" sz="1200" dirty="0"/>
              <a:t>What was the significance of the handing power over to the Senate after his dictatorship period ended?</a:t>
            </a:r>
          </a:p>
          <a:p>
            <a:pPr marL="342900" indent="-342900">
              <a:buAutoNum type="arabicPeriod"/>
            </a:pPr>
            <a:endParaRPr lang="en-US" sz="1200" dirty="0"/>
          </a:p>
          <a:p>
            <a:pPr marL="342900" indent="-342900">
              <a:buAutoNum type="arabicPeriod"/>
            </a:pPr>
            <a:r>
              <a:rPr lang="en-US" sz="1200" dirty="0"/>
              <a:t>How did this transition set the stage, set the expectations, and the precedent for future military leaders? </a:t>
            </a:r>
          </a:p>
          <a:p>
            <a:pPr marL="342900" indent="-342900">
              <a:buAutoNum type="arabicPeriod"/>
            </a:pPr>
            <a:endParaRPr lang="en-US" sz="1200" dirty="0"/>
          </a:p>
        </p:txBody>
      </p:sp>
      <p:sp>
        <p:nvSpPr>
          <p:cNvPr id="23" name="TextBox 22"/>
          <p:cNvSpPr txBox="1"/>
          <p:nvPr/>
        </p:nvSpPr>
        <p:spPr>
          <a:xfrm>
            <a:off x="3643435" y="3114511"/>
            <a:ext cx="2980419" cy="1015663"/>
          </a:xfrm>
          <a:prstGeom prst="rect">
            <a:avLst/>
          </a:prstGeom>
          <a:noFill/>
        </p:spPr>
        <p:txBody>
          <a:bodyPr wrap="square" rtlCol="0">
            <a:spAutoFit/>
          </a:bodyPr>
          <a:lstStyle/>
          <a:p>
            <a:r>
              <a:rPr lang="en-US" sz="1200" dirty="0"/>
              <a:t>You have often heard him compared to Cincinnatus," the French </a:t>
            </a:r>
            <a:r>
              <a:rPr lang="en-US" sz="1200" dirty="0" err="1"/>
              <a:t>traveller</a:t>
            </a:r>
            <a:r>
              <a:rPr lang="en-US" sz="1200" dirty="0"/>
              <a:t> Jacques-Pierre </a:t>
            </a:r>
            <a:r>
              <a:rPr lang="en-US" sz="1200" dirty="0" err="1"/>
              <a:t>Brissot</a:t>
            </a:r>
            <a:r>
              <a:rPr lang="en-US" sz="1200" dirty="0"/>
              <a:t> de </a:t>
            </a:r>
            <a:r>
              <a:rPr lang="en-US" sz="1200" dirty="0" err="1"/>
              <a:t>Warville</a:t>
            </a:r>
            <a:r>
              <a:rPr lang="en-US" sz="1200" dirty="0"/>
              <a:t> wrote after visiting George Washington at Mount Vernon in 1788. </a:t>
            </a:r>
          </a:p>
        </p:txBody>
      </p:sp>
    </p:spTree>
    <p:extLst>
      <p:ext uri="{BB962C8B-B14F-4D97-AF65-F5344CB8AC3E}">
        <p14:creationId xmlns:p14="http://schemas.microsoft.com/office/powerpoint/2010/main" val="1605471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jh8x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881" y="6398745"/>
            <a:ext cx="3039108" cy="459254"/>
          </a:xfrm>
          <a:prstGeom prst="rect">
            <a:avLst/>
          </a:prstGeom>
        </p:spPr>
      </p:pic>
      <p:pic>
        <p:nvPicPr>
          <p:cNvPr id="2" name="Picture 1"/>
          <p:cNvPicPr>
            <a:picLocks noChangeAspect="1"/>
          </p:cNvPicPr>
          <p:nvPr/>
        </p:nvPicPr>
        <p:blipFill>
          <a:blip r:embed="rId3"/>
          <a:stretch>
            <a:fillRect/>
          </a:stretch>
        </p:blipFill>
        <p:spPr>
          <a:xfrm>
            <a:off x="6229350" y="0"/>
            <a:ext cx="2914650" cy="2247441"/>
          </a:xfrm>
          <a:prstGeom prst="rect">
            <a:avLst/>
          </a:prstGeom>
        </p:spPr>
      </p:pic>
      <p:sp>
        <p:nvSpPr>
          <p:cNvPr id="13" name="TextBox 12"/>
          <p:cNvSpPr txBox="1">
            <a:spLocks noChangeArrowheads="1"/>
          </p:cNvSpPr>
          <p:nvPr/>
        </p:nvSpPr>
        <p:spPr bwMode="auto">
          <a:xfrm>
            <a:off x="6280977" y="2463604"/>
            <a:ext cx="2751865"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dirty="0"/>
              <a:t>Hannibal</a:t>
            </a:r>
            <a:br>
              <a:rPr lang="en-US" altLang="en-US" sz="1800" dirty="0"/>
            </a:br>
            <a:r>
              <a:rPr lang="en-US" altLang="en-US" sz="1800" dirty="0"/>
              <a:t>Life: 247 BC – 181 BC</a:t>
            </a:r>
            <a:br>
              <a:rPr lang="en-US" altLang="en-US" sz="1800" dirty="0"/>
            </a:br>
            <a:br>
              <a:rPr lang="en-US" altLang="en-US" sz="1800" dirty="0"/>
            </a:br>
            <a:r>
              <a:rPr lang="en-US" altLang="en-US" sz="1800" dirty="0"/>
              <a:t>Leadership Influencer: </a:t>
            </a:r>
            <a:br>
              <a:rPr lang="en-US" altLang="en-US" sz="1800" dirty="0"/>
            </a:br>
            <a:r>
              <a:rPr lang="en-US" altLang="en-US" sz="1800" dirty="0"/>
              <a:t>221BC -181BC</a:t>
            </a:r>
          </a:p>
        </p:txBody>
      </p:sp>
      <p:pic>
        <p:nvPicPr>
          <p:cNvPr id="3" name="Picture 2"/>
          <p:cNvPicPr>
            <a:picLocks noChangeAspect="1"/>
          </p:cNvPicPr>
          <p:nvPr/>
        </p:nvPicPr>
        <p:blipFill>
          <a:blip r:embed="rId4"/>
          <a:stretch>
            <a:fillRect/>
          </a:stretch>
        </p:blipFill>
        <p:spPr>
          <a:xfrm>
            <a:off x="4141700" y="4792339"/>
            <a:ext cx="1990725" cy="1606406"/>
          </a:xfrm>
          <a:prstGeom prst="rect">
            <a:avLst/>
          </a:prstGeom>
        </p:spPr>
      </p:pic>
      <p:sp>
        <p:nvSpPr>
          <p:cNvPr id="14" name="TextBox 27"/>
          <p:cNvSpPr txBox="1">
            <a:spLocks noChangeArrowheads="1"/>
          </p:cNvSpPr>
          <p:nvPr/>
        </p:nvSpPr>
        <p:spPr bwMode="auto">
          <a:xfrm>
            <a:off x="3706724" y="825976"/>
            <a:ext cx="271105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a:t>Questions to Ponder?</a:t>
            </a:r>
          </a:p>
        </p:txBody>
      </p:sp>
      <p:sp>
        <p:nvSpPr>
          <p:cNvPr id="15" name="TextBox 27"/>
          <p:cNvSpPr txBox="1">
            <a:spLocks noChangeArrowheads="1"/>
          </p:cNvSpPr>
          <p:nvPr/>
        </p:nvSpPr>
        <p:spPr bwMode="auto">
          <a:xfrm>
            <a:off x="82172" y="825976"/>
            <a:ext cx="271105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a:t>Accomplishments &amp; Milestones</a:t>
            </a:r>
          </a:p>
        </p:txBody>
      </p:sp>
      <p:pic>
        <p:nvPicPr>
          <p:cNvPr id="7" name="Picture 6"/>
          <p:cNvPicPr>
            <a:picLocks noChangeAspect="1"/>
          </p:cNvPicPr>
          <p:nvPr/>
        </p:nvPicPr>
        <p:blipFill>
          <a:blip r:embed="rId5"/>
          <a:stretch>
            <a:fillRect/>
          </a:stretch>
        </p:blipFill>
        <p:spPr>
          <a:xfrm>
            <a:off x="345234" y="4792336"/>
            <a:ext cx="3620838" cy="1606409"/>
          </a:xfrm>
          <a:prstGeom prst="rect">
            <a:avLst/>
          </a:prstGeom>
        </p:spPr>
      </p:pic>
      <p:pic>
        <p:nvPicPr>
          <p:cNvPr id="8" name="Picture 7"/>
          <p:cNvPicPr>
            <a:picLocks noChangeAspect="1"/>
          </p:cNvPicPr>
          <p:nvPr/>
        </p:nvPicPr>
        <p:blipFill>
          <a:blip r:embed="rId6"/>
          <a:stretch>
            <a:fillRect/>
          </a:stretch>
        </p:blipFill>
        <p:spPr>
          <a:xfrm>
            <a:off x="6338806" y="4792339"/>
            <a:ext cx="1619250" cy="1606407"/>
          </a:xfrm>
          <a:prstGeom prst="rect">
            <a:avLst/>
          </a:prstGeom>
        </p:spPr>
      </p:pic>
      <p:sp>
        <p:nvSpPr>
          <p:cNvPr id="19" name="TextBox 18"/>
          <p:cNvSpPr txBox="1"/>
          <p:nvPr/>
        </p:nvSpPr>
        <p:spPr>
          <a:xfrm>
            <a:off x="357740" y="1534348"/>
            <a:ext cx="2980419" cy="2308324"/>
          </a:xfrm>
          <a:prstGeom prst="rect">
            <a:avLst/>
          </a:prstGeom>
          <a:noFill/>
        </p:spPr>
        <p:txBody>
          <a:bodyPr wrap="square" rtlCol="0">
            <a:spAutoFit/>
          </a:bodyPr>
          <a:lstStyle/>
          <a:p>
            <a:pPr marL="342900" indent="-342900">
              <a:buAutoNum type="arabicPeriod"/>
            </a:pPr>
            <a:r>
              <a:rPr lang="en-US" sz="1200" dirty="0"/>
              <a:t>Marched his entire army from Southern Spain into Italy through the Alps in Winter – A military feat that had never been done before</a:t>
            </a:r>
          </a:p>
          <a:p>
            <a:pPr marL="342900" indent="-342900">
              <a:buAutoNum type="arabicPeriod"/>
            </a:pPr>
            <a:endParaRPr lang="en-US" sz="1200" dirty="0"/>
          </a:p>
          <a:p>
            <a:pPr marL="342900" indent="-342900">
              <a:buAutoNum type="arabicPeriod"/>
            </a:pPr>
            <a:r>
              <a:rPr lang="en-US" sz="1200" dirty="0"/>
              <a:t>Won three major battles against the Roman armies in Italy before deciding not to attack Rome itself</a:t>
            </a:r>
          </a:p>
          <a:p>
            <a:pPr marL="342900" indent="-342900">
              <a:buAutoNum type="arabicPeriod"/>
            </a:pPr>
            <a:endParaRPr lang="en-US" sz="1200" dirty="0"/>
          </a:p>
          <a:p>
            <a:pPr marL="342900" indent="-342900">
              <a:buAutoNum type="arabicPeriod"/>
            </a:pPr>
            <a:r>
              <a:rPr lang="en-US" sz="1200" dirty="0"/>
              <a:t>Rebuilt the prosperity of Carthage after the Second Punic War before entering into voluntary exile</a:t>
            </a:r>
          </a:p>
        </p:txBody>
      </p:sp>
      <p:sp>
        <p:nvSpPr>
          <p:cNvPr id="20" name="TextBox 19"/>
          <p:cNvSpPr txBox="1"/>
          <p:nvPr/>
        </p:nvSpPr>
        <p:spPr>
          <a:xfrm>
            <a:off x="3781359" y="1201361"/>
            <a:ext cx="2471450" cy="2862322"/>
          </a:xfrm>
          <a:prstGeom prst="rect">
            <a:avLst/>
          </a:prstGeom>
          <a:noFill/>
        </p:spPr>
        <p:txBody>
          <a:bodyPr wrap="square" rtlCol="0">
            <a:spAutoFit/>
          </a:bodyPr>
          <a:lstStyle/>
          <a:p>
            <a:pPr marL="342900" indent="-342900">
              <a:buAutoNum type="arabicPeriod"/>
            </a:pPr>
            <a:r>
              <a:rPr lang="en-US" sz="1200" dirty="0"/>
              <a:t>Contemplating the march across the Alps, what are some of the logistical &amp; motivational challenges that Hannibal had to overcome?</a:t>
            </a:r>
          </a:p>
          <a:p>
            <a:pPr marL="342900" indent="-342900">
              <a:buAutoNum type="arabicPeriod"/>
            </a:pPr>
            <a:endParaRPr lang="en-US" sz="1200" dirty="0"/>
          </a:p>
          <a:p>
            <a:pPr marL="342900" indent="-342900">
              <a:buAutoNum type="arabicPeriod"/>
            </a:pPr>
            <a:r>
              <a:rPr lang="en-US" sz="1200" dirty="0"/>
              <a:t>While his military career was brilliant through the Second Punic War, it ended in Carthage’s defeat against Rome. Was Hannibal’s decision not to attack Rome a fatal mistake?</a:t>
            </a:r>
          </a:p>
          <a:p>
            <a:pPr marL="342900" indent="-342900">
              <a:buAutoNum type="arabicPeriod"/>
            </a:pPr>
            <a:endParaRPr lang="en-US" sz="1200" dirty="0"/>
          </a:p>
          <a:p>
            <a:pPr marL="342900" indent="-342900">
              <a:buAutoNum type="arabicPeriod"/>
            </a:pPr>
            <a:endParaRPr lang="en-US" sz="1200" dirty="0"/>
          </a:p>
        </p:txBody>
      </p:sp>
      <p:sp>
        <p:nvSpPr>
          <p:cNvPr id="21" name="TextBox 20"/>
          <p:cNvSpPr txBox="1"/>
          <p:nvPr/>
        </p:nvSpPr>
        <p:spPr>
          <a:xfrm>
            <a:off x="3437358" y="3706413"/>
            <a:ext cx="2980419" cy="830997"/>
          </a:xfrm>
          <a:prstGeom prst="rect">
            <a:avLst/>
          </a:prstGeom>
          <a:noFill/>
        </p:spPr>
        <p:txBody>
          <a:bodyPr wrap="square" rtlCol="0">
            <a:spAutoFit/>
          </a:bodyPr>
          <a:lstStyle/>
          <a:p>
            <a:r>
              <a:rPr lang="en-US" sz="1200" dirty="0"/>
              <a:t>You, Hannibal, know how to gain a victory; but you do not know how to use it.“ </a:t>
            </a:r>
            <a:br>
              <a:rPr lang="en-US" sz="1200" dirty="0"/>
            </a:br>
            <a:r>
              <a:rPr lang="en-US" sz="1200" dirty="0"/>
              <a:t>				-</a:t>
            </a:r>
            <a:r>
              <a:rPr lang="en-US" sz="1200" dirty="0" err="1"/>
              <a:t>Maharbal</a:t>
            </a:r>
            <a:br>
              <a:rPr lang="en-US" sz="1200" dirty="0"/>
            </a:br>
            <a:r>
              <a:rPr lang="en-US" sz="1200" dirty="0"/>
              <a:t>	   	   General in Hannibal’s Army</a:t>
            </a:r>
          </a:p>
        </p:txBody>
      </p:sp>
    </p:spTree>
    <p:extLst>
      <p:ext uri="{BB962C8B-B14F-4D97-AF65-F5344CB8AC3E}">
        <p14:creationId xmlns:p14="http://schemas.microsoft.com/office/powerpoint/2010/main" val="1828643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98744"/>
            <a:ext cx="7533435" cy="459255"/>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rot="16200000">
            <a:off x="-3026756" y="3026756"/>
            <a:ext cx="6398747" cy="34523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jh8x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881" y="6398745"/>
            <a:ext cx="3039108" cy="459254"/>
          </a:xfrm>
          <a:prstGeom prst="rect">
            <a:avLst/>
          </a:prstGeom>
        </p:spPr>
      </p:pic>
      <p:pic>
        <p:nvPicPr>
          <p:cNvPr id="3" name="Picture 2"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93" y="4766373"/>
            <a:ext cx="2040767" cy="1637893"/>
          </a:xfrm>
          <a:prstGeom prst="rect">
            <a:avLst/>
          </a:prstGeom>
        </p:spPr>
      </p:pic>
      <p:pic>
        <p:nvPicPr>
          <p:cNvPr id="13" name="Picture 12" descr="Martin_KnollerCiceroKnoller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820" y="0"/>
            <a:ext cx="2974180" cy="2308561"/>
          </a:xfrm>
          <a:prstGeom prst="rect">
            <a:avLst/>
          </a:prstGeom>
        </p:spPr>
      </p:pic>
      <p:pic>
        <p:nvPicPr>
          <p:cNvPr id="14" name="Picture 13" descr="220px-The_Young_Cicero_Readin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3719" y="4771896"/>
            <a:ext cx="1950608" cy="1637893"/>
          </a:xfrm>
          <a:prstGeom prst="rect">
            <a:avLst/>
          </a:prstGeom>
        </p:spPr>
      </p:pic>
      <p:sp>
        <p:nvSpPr>
          <p:cNvPr id="15" name="TextBox 14"/>
          <p:cNvSpPr txBox="1">
            <a:spLocks noChangeArrowheads="1"/>
          </p:cNvSpPr>
          <p:nvPr/>
        </p:nvSpPr>
        <p:spPr bwMode="auto">
          <a:xfrm>
            <a:off x="6280977" y="2463604"/>
            <a:ext cx="2751865"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n-US" altLang="en-US" sz="1800" dirty="0"/>
              <a:t>Cicero</a:t>
            </a:r>
            <a:br>
              <a:rPr lang="en-US" altLang="en-US" sz="1800" dirty="0"/>
            </a:br>
            <a:r>
              <a:rPr lang="en-US" altLang="en-US" sz="1800" dirty="0"/>
              <a:t>Life: 106 BC – 43 BC</a:t>
            </a:r>
            <a:br>
              <a:rPr lang="en-US" altLang="en-US" sz="1800" dirty="0"/>
            </a:br>
            <a:br>
              <a:rPr lang="en-US" altLang="en-US" sz="1800" dirty="0"/>
            </a:br>
            <a:r>
              <a:rPr lang="en-US" altLang="en-US" sz="1800" dirty="0"/>
              <a:t>Leadership Influencer: </a:t>
            </a:r>
            <a:br>
              <a:rPr lang="en-US" altLang="en-US" sz="1800" dirty="0"/>
            </a:br>
            <a:r>
              <a:rPr lang="en-US" altLang="en-US" sz="1800" dirty="0"/>
              <a:t>63BC -43BC</a:t>
            </a:r>
          </a:p>
        </p:txBody>
      </p:sp>
      <p:pic>
        <p:nvPicPr>
          <p:cNvPr id="2" name="Picture 1"/>
          <p:cNvPicPr>
            <a:picLocks noChangeAspect="1"/>
          </p:cNvPicPr>
          <p:nvPr/>
        </p:nvPicPr>
        <p:blipFill>
          <a:blip r:embed="rId6"/>
          <a:stretch>
            <a:fillRect/>
          </a:stretch>
        </p:blipFill>
        <p:spPr>
          <a:xfrm>
            <a:off x="4643697" y="4771896"/>
            <a:ext cx="2394349" cy="1632370"/>
          </a:xfrm>
          <a:prstGeom prst="rect">
            <a:avLst/>
          </a:prstGeom>
        </p:spPr>
      </p:pic>
      <p:sp>
        <p:nvSpPr>
          <p:cNvPr id="17" name="TextBox 27"/>
          <p:cNvSpPr txBox="1">
            <a:spLocks noChangeArrowheads="1"/>
          </p:cNvSpPr>
          <p:nvPr/>
        </p:nvSpPr>
        <p:spPr bwMode="auto">
          <a:xfrm>
            <a:off x="3706724" y="825976"/>
            <a:ext cx="271105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a:t>Questions to Ponder?</a:t>
            </a:r>
          </a:p>
        </p:txBody>
      </p:sp>
      <p:sp>
        <p:nvSpPr>
          <p:cNvPr id="18" name="TextBox 27"/>
          <p:cNvSpPr txBox="1">
            <a:spLocks noChangeArrowheads="1"/>
          </p:cNvSpPr>
          <p:nvPr/>
        </p:nvSpPr>
        <p:spPr bwMode="auto">
          <a:xfrm>
            <a:off x="82172" y="825976"/>
            <a:ext cx="271105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lgn="ctr" eaLnBrk="1" hangingPunct="1"/>
            <a:r>
              <a:rPr lang="en-US" altLang="en-US" sz="1600" b="1" u="sng" dirty="0"/>
              <a:t>Accomplishments &amp; Milestones</a:t>
            </a:r>
          </a:p>
        </p:txBody>
      </p:sp>
      <p:sp>
        <p:nvSpPr>
          <p:cNvPr id="20" name="TextBox 19"/>
          <p:cNvSpPr txBox="1"/>
          <p:nvPr/>
        </p:nvSpPr>
        <p:spPr>
          <a:xfrm>
            <a:off x="357740" y="1534348"/>
            <a:ext cx="2980419" cy="2862322"/>
          </a:xfrm>
          <a:prstGeom prst="rect">
            <a:avLst/>
          </a:prstGeom>
          <a:noFill/>
        </p:spPr>
        <p:txBody>
          <a:bodyPr wrap="square" rtlCol="0">
            <a:spAutoFit/>
          </a:bodyPr>
          <a:lstStyle/>
          <a:p>
            <a:pPr marL="342900" indent="-342900">
              <a:buAutoNum type="arabicPeriod"/>
            </a:pPr>
            <a:r>
              <a:rPr lang="en-US" sz="1200" dirty="0"/>
              <a:t>Reached the position of Consul and helped prevent an overthrow of the Roman Republic  - utilizing the power of his words in four famous speeches (</a:t>
            </a:r>
            <a:r>
              <a:rPr lang="en-US" sz="1200" dirty="0" err="1"/>
              <a:t>Catiline</a:t>
            </a:r>
            <a:r>
              <a:rPr lang="en-US" sz="1200" dirty="0"/>
              <a:t> Orations) to drive the conspirators out of Rome </a:t>
            </a:r>
          </a:p>
          <a:p>
            <a:pPr marL="342900" indent="-342900">
              <a:buAutoNum type="arabicPeriod"/>
            </a:pPr>
            <a:endParaRPr lang="en-US" sz="1200" dirty="0"/>
          </a:p>
          <a:p>
            <a:pPr marL="342900" indent="-342900">
              <a:buAutoNum type="arabicPeriod"/>
            </a:pPr>
            <a:r>
              <a:rPr lang="en-US" sz="1200" dirty="0"/>
              <a:t>Major contributor to Roman Philosophy &amp; Political Theory – 6 of his books and 58 of his speeches have survived</a:t>
            </a:r>
          </a:p>
          <a:p>
            <a:pPr marL="342900" indent="-342900">
              <a:buAutoNum type="arabicPeriod"/>
            </a:pPr>
            <a:endParaRPr lang="en-US" sz="1200" dirty="0"/>
          </a:p>
          <a:p>
            <a:pPr marL="342900" indent="-342900">
              <a:buAutoNum type="arabicPeriod"/>
            </a:pPr>
            <a:r>
              <a:rPr lang="en-US" sz="1200" dirty="0"/>
              <a:t>He was an open challenger to Mark Anthony, hoping to preserve the Roman Republic – led to his death</a:t>
            </a:r>
          </a:p>
        </p:txBody>
      </p:sp>
      <p:sp>
        <p:nvSpPr>
          <p:cNvPr id="21" name="TextBox 20"/>
          <p:cNvSpPr txBox="1"/>
          <p:nvPr/>
        </p:nvSpPr>
        <p:spPr>
          <a:xfrm>
            <a:off x="3263780" y="1227092"/>
            <a:ext cx="2980419" cy="1938992"/>
          </a:xfrm>
          <a:prstGeom prst="rect">
            <a:avLst/>
          </a:prstGeom>
          <a:noFill/>
        </p:spPr>
        <p:txBody>
          <a:bodyPr wrap="square" rtlCol="0">
            <a:spAutoFit/>
          </a:bodyPr>
          <a:lstStyle/>
          <a:p>
            <a:pPr marL="342900" indent="-342900">
              <a:buAutoNum type="arabicPeriod"/>
            </a:pPr>
            <a:r>
              <a:rPr lang="en-US" sz="1200" dirty="0"/>
              <a:t>The power to mobilize and inspire individuals to action through words was Cicero’s hallmark, what in your mind would have been the essential themes he would have tapped into to connect with his audience?</a:t>
            </a:r>
          </a:p>
          <a:p>
            <a:pPr marL="342900" indent="-342900">
              <a:buAutoNum type="arabicPeriod"/>
            </a:pPr>
            <a:endParaRPr lang="en-US" sz="1200" dirty="0"/>
          </a:p>
          <a:p>
            <a:pPr marL="342900" indent="-342900">
              <a:buAutoNum type="arabicPeriod"/>
            </a:pPr>
            <a:r>
              <a:rPr lang="en-US" sz="1200" dirty="0"/>
              <a:t>Was his open and repetitive challenges to Mark Anthony a strategic blunder or a heroic defense of the Republic? </a:t>
            </a:r>
          </a:p>
        </p:txBody>
      </p:sp>
      <p:sp>
        <p:nvSpPr>
          <p:cNvPr id="22" name="TextBox 21"/>
          <p:cNvSpPr txBox="1"/>
          <p:nvPr/>
        </p:nvSpPr>
        <p:spPr>
          <a:xfrm>
            <a:off x="3460014" y="3320215"/>
            <a:ext cx="2980419" cy="1384995"/>
          </a:xfrm>
          <a:prstGeom prst="rect">
            <a:avLst/>
          </a:prstGeom>
          <a:noFill/>
        </p:spPr>
        <p:txBody>
          <a:bodyPr wrap="square" rtlCol="0">
            <a:spAutoFit/>
          </a:bodyPr>
          <a:lstStyle/>
          <a:p>
            <a:r>
              <a:rPr lang="en-US" sz="1200" dirty="0"/>
              <a:t>Augustus banned Cicero's works. One day, according to the Roman biographer Plutarch, Augustus caught his grandson reading one of Cicero's books. Augustus took the book from the boy and read from it for a long time. He then said, "My dear child, this was an eloquent man, and a patriot."</a:t>
            </a:r>
          </a:p>
        </p:txBody>
      </p:sp>
    </p:spTree>
    <p:extLst>
      <p:ext uri="{BB962C8B-B14F-4D97-AF65-F5344CB8AC3E}">
        <p14:creationId xmlns:p14="http://schemas.microsoft.com/office/powerpoint/2010/main" val="1570820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15900"/>
            <a:ext cx="770335" cy="6642100"/>
          </a:xfrm>
          <a:prstGeom prst="rect">
            <a:avLst/>
          </a:prstGeom>
          <a:solidFill>
            <a:srgbClr val="660066"/>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s-ES_tradnl" altLang="en-US" sz="1800">
              <a:solidFill>
                <a:srgbClr val="FFFFFF"/>
              </a:solidFill>
              <a:latin typeface="Calibri" panose="020F0502020204030204" pitchFamily="34" charset="0"/>
            </a:endParaRPr>
          </a:p>
        </p:txBody>
      </p:sp>
      <p:sp>
        <p:nvSpPr>
          <p:cNvPr id="6" name="Rectangle 6"/>
          <p:cNvSpPr>
            <a:spLocks noChangeArrowheads="1"/>
          </p:cNvSpPr>
          <p:nvPr/>
        </p:nvSpPr>
        <p:spPr bwMode="auto">
          <a:xfrm>
            <a:off x="0" y="0"/>
            <a:ext cx="770335" cy="215900"/>
          </a:xfrm>
          <a:prstGeom prst="rect">
            <a:avLst/>
          </a:prstGeom>
          <a:solidFill>
            <a:srgbClr val="1E1C11"/>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s-ES_tradnl" altLang="en-US" sz="1800">
              <a:solidFill>
                <a:schemeClr val="bg1"/>
              </a:solidFill>
              <a:latin typeface="Calibri" panose="020F0502020204030204" pitchFamily="34" charset="0"/>
            </a:endParaRPr>
          </a:p>
        </p:txBody>
      </p:sp>
      <p:sp>
        <p:nvSpPr>
          <p:cNvPr id="7" name="Rectangle 8"/>
          <p:cNvSpPr>
            <a:spLocks noChangeArrowheads="1"/>
          </p:cNvSpPr>
          <p:nvPr/>
        </p:nvSpPr>
        <p:spPr bwMode="auto">
          <a:xfrm flipH="1">
            <a:off x="770335" y="0"/>
            <a:ext cx="8373665" cy="215900"/>
          </a:xfrm>
          <a:prstGeom prst="rect">
            <a:avLst/>
          </a:prstGeom>
          <a:solidFill>
            <a:srgbClr val="660066"/>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s-ES_tradnl" altLang="en-US" sz="1800">
              <a:solidFill>
                <a:srgbClr val="FFFFFF"/>
              </a:solidFill>
              <a:latin typeface="Calibri" panose="020F0502020204030204" pitchFamily="34" charset="0"/>
            </a:endParaRPr>
          </a:p>
        </p:txBody>
      </p:sp>
      <p:sp>
        <p:nvSpPr>
          <p:cNvPr id="8" name="Rectangle 7"/>
          <p:cNvSpPr>
            <a:spLocks noChangeArrowheads="1"/>
          </p:cNvSpPr>
          <p:nvPr/>
        </p:nvSpPr>
        <p:spPr bwMode="auto">
          <a:xfrm>
            <a:off x="770335" y="6578600"/>
            <a:ext cx="8373665" cy="279400"/>
          </a:xfrm>
          <a:prstGeom prst="rect">
            <a:avLst/>
          </a:prstGeom>
          <a:solidFill>
            <a:srgbClr val="1E1C11"/>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fontAlgn="auto">
              <a:spcBef>
                <a:spcPts val="0"/>
              </a:spcBef>
              <a:spcAft>
                <a:spcPts val="0"/>
              </a:spcAft>
              <a:defRPr/>
            </a:pPr>
            <a:endParaRPr lang="en-US" dirty="0">
              <a:solidFill>
                <a:schemeClr val="bg1"/>
              </a:solidFill>
              <a:latin typeface="+mn-lt"/>
              <a:ea typeface="+mn-ea"/>
            </a:endParaRPr>
          </a:p>
        </p:txBody>
      </p:sp>
      <p:sp>
        <p:nvSpPr>
          <p:cNvPr id="9" name="TextBox 8"/>
          <p:cNvSpPr txBox="1">
            <a:spLocks noChangeArrowheads="1"/>
          </p:cNvSpPr>
          <p:nvPr/>
        </p:nvSpPr>
        <p:spPr bwMode="auto">
          <a:xfrm>
            <a:off x="2721770" y="2489202"/>
            <a:ext cx="4212431" cy="584775"/>
          </a:xfrm>
          <a:prstGeom prst="rect">
            <a:avLst/>
          </a:prstGeom>
          <a:gradFill rotWithShape="1">
            <a:gsLst>
              <a:gs pos="0">
                <a:srgbClr val="95EEFF"/>
              </a:gs>
              <a:gs pos="100000">
                <a:srgbClr val="39B7D8"/>
              </a:gs>
            </a:gsLst>
            <a:lin ang="5400000"/>
          </a:gradFill>
          <a:ln w="9525">
            <a:solidFill>
              <a:srgbClr val="46AAC5"/>
            </a:solidFill>
            <a:miter lim="800000"/>
            <a:headEnd/>
            <a:tailEnd/>
          </a:ln>
          <a:effectLst>
            <a:outerShdw blurRad="40000" dist="23000" dir="5400000" rotWithShape="0">
              <a:srgbClr val="808080">
                <a:alpha val="34999"/>
              </a:srgbClr>
            </a:outerShdw>
          </a:effectLst>
        </p:spPr>
        <p:txBody>
          <a:bodyPr>
            <a:spAutoFit/>
          </a:bodyPr>
          <a:lstStyle/>
          <a:p>
            <a:pPr algn="ctr">
              <a:defRPr/>
            </a:pPr>
            <a:r>
              <a:rPr lang="en-US" sz="3200" b="1" dirty="0">
                <a:latin typeface="Monaco"/>
                <a:cs typeface="Monaco"/>
              </a:rPr>
              <a:t>Post – Antiquity</a:t>
            </a:r>
          </a:p>
        </p:txBody>
      </p:sp>
      <p:pic>
        <p:nvPicPr>
          <p:cNvPr id="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335" y="4851400"/>
            <a:ext cx="223004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799" y="4343400"/>
            <a:ext cx="2362200" cy="223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334" y="215902"/>
            <a:ext cx="2149078" cy="175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1799" y="215901"/>
            <a:ext cx="2362200" cy="175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035505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1203</TotalTime>
  <Words>1733</Words>
  <Application>Microsoft Macintosh PowerPoint</Application>
  <PresentationFormat>On-screen Show (4:3)</PresentationFormat>
  <Paragraphs>139</Paragraphs>
  <Slides>14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Book Antiqua</vt:lpstr>
      <vt:lpstr>Calibri</vt:lpstr>
      <vt:lpstr>Monaco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New York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Omar Khedr</dc:creator>
  <cp:lastModifiedBy>Omar Khedr</cp:lastModifiedBy>
  <cp:revision>55</cp:revision>
  <dcterms:created xsi:type="dcterms:W3CDTF">2014-04-02T18:30:32Z</dcterms:created>
  <dcterms:modified xsi:type="dcterms:W3CDTF">2020-10-09T15:08:37Z</dcterms:modified>
</cp:coreProperties>
</file>